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30" r:id="rId4"/>
  </p:sldMasterIdLst>
  <p:notesMasterIdLst>
    <p:notesMasterId r:id="rId43"/>
  </p:notesMasterIdLst>
  <p:handoutMasterIdLst>
    <p:handoutMasterId r:id="rId44"/>
  </p:handoutMasterIdLst>
  <p:sldIdLst>
    <p:sldId id="293" r:id="rId5"/>
    <p:sldId id="294" r:id="rId6"/>
    <p:sldId id="303" r:id="rId7"/>
    <p:sldId id="295" r:id="rId8"/>
    <p:sldId id="300" r:id="rId9"/>
    <p:sldId id="301" r:id="rId10"/>
    <p:sldId id="299" r:id="rId11"/>
    <p:sldId id="292" r:id="rId12"/>
    <p:sldId id="323" r:id="rId13"/>
    <p:sldId id="328" r:id="rId14"/>
    <p:sldId id="331" r:id="rId15"/>
    <p:sldId id="327" r:id="rId16"/>
    <p:sldId id="330" r:id="rId17"/>
    <p:sldId id="326" r:id="rId18"/>
    <p:sldId id="325" r:id="rId19"/>
    <p:sldId id="322" r:id="rId20"/>
    <p:sldId id="332" r:id="rId21"/>
    <p:sldId id="321" r:id="rId22"/>
    <p:sldId id="334" r:id="rId23"/>
    <p:sldId id="307" r:id="rId24"/>
    <p:sldId id="342" r:id="rId25"/>
    <p:sldId id="308" r:id="rId26"/>
    <p:sldId id="309" r:id="rId27"/>
    <p:sldId id="315" r:id="rId28"/>
    <p:sldId id="333" r:id="rId29"/>
    <p:sldId id="313" r:id="rId30"/>
    <p:sldId id="335" r:id="rId31"/>
    <p:sldId id="336" r:id="rId32"/>
    <p:sldId id="337" r:id="rId33"/>
    <p:sldId id="338" r:id="rId34"/>
    <p:sldId id="339" r:id="rId35"/>
    <p:sldId id="340" r:id="rId36"/>
    <p:sldId id="341" r:id="rId37"/>
    <p:sldId id="314" r:id="rId38"/>
    <p:sldId id="311" r:id="rId39"/>
    <p:sldId id="343" r:id="rId40"/>
    <p:sldId id="344" r:id="rId41"/>
    <p:sldId id="312" r:id="rId42"/>
  </p:sldIdLst>
  <p:sldSz cx="12436475" cy="6994525"/>
  <p:notesSz cx="6858000" cy="91440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8">
          <p15:clr>
            <a:srgbClr val="A4A3A4"/>
          </p15:clr>
        </p15:guide>
        <p15:guide id="6" orient="horz" pos="3643">
          <p15:clr>
            <a:srgbClr val="A4A3A4"/>
          </p15:clr>
        </p15:guide>
        <p15:guide id="7" orient="horz" pos="3067">
          <p15:clr>
            <a:srgbClr val="A4A3A4"/>
          </p15:clr>
        </p15:guide>
        <p15:guide id="8" orient="horz" pos="1915">
          <p15:clr>
            <a:srgbClr val="A4A3A4"/>
          </p15:clr>
        </p15:guide>
        <p15:guide id="10" pos="173">
          <p15:clr>
            <a:srgbClr val="A4A3A4"/>
          </p15:clr>
        </p15:guide>
        <p15:guide id="11" pos="1325">
          <p15:clr>
            <a:srgbClr val="A4A3A4"/>
          </p15:clr>
        </p15:guide>
        <p15:guide id="12" pos="7661">
          <p15:clr>
            <a:srgbClr val="A4A3A4"/>
          </p15:clr>
        </p15:guide>
        <p15:guide id="13" pos="749">
          <p15:clr>
            <a:srgbClr val="A4A3A4"/>
          </p15:clr>
        </p15:guide>
        <p15:guide id="14" pos="7085">
          <p15:clr>
            <a:srgbClr val="A4A3A4"/>
          </p15:clr>
        </p15:guide>
        <p15:guide id="15" pos="3629" userDrawn="1">
          <p15:clr>
            <a:srgbClr val="A4A3A4"/>
          </p15:clr>
        </p15:guide>
        <p15:guide id="16" pos="1901">
          <p15:clr>
            <a:srgbClr val="A4A3A4"/>
          </p15:clr>
        </p15:guide>
        <p15:guide id="17" pos="2477">
          <p15:clr>
            <a:srgbClr val="A4A3A4"/>
          </p15:clr>
        </p15:guide>
        <p15:guide id="18" pos="4205">
          <p15:clr>
            <a:srgbClr val="A4A3A4"/>
          </p15:clr>
        </p15:guide>
        <p15:guide id="19" pos="4781">
          <p15:clr>
            <a:srgbClr val="A4A3A4"/>
          </p15:clr>
        </p15:guide>
        <p15:guide id="20" pos="5357">
          <p15:clr>
            <a:srgbClr val="A4A3A4"/>
          </p15:clr>
        </p15:guide>
        <p15:guide id="21" pos="5933">
          <p15:clr>
            <a:srgbClr val="A4A3A4"/>
          </p15:clr>
        </p15:guide>
        <p15:guide id="22" pos="6509">
          <p15:clr>
            <a:srgbClr val="A4A3A4"/>
          </p15:clr>
        </p15:guide>
        <p15:guide id="23"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404040"/>
    <a:srgbClr val="323232"/>
    <a:srgbClr val="1E1E1E"/>
    <a:srgbClr val="666666"/>
    <a:srgbClr val="505050"/>
    <a:srgbClr val="FFFFFF"/>
    <a:srgbClr val="000000"/>
    <a:srgbClr val="969696"/>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28" autoAdjust="0"/>
    <p:restoredTop sz="65618" autoAdjust="0"/>
  </p:normalViewPr>
  <p:slideViewPr>
    <p:cSldViewPr snapToGrid="0">
      <p:cViewPr varScale="1">
        <p:scale>
          <a:sx n="60" d="100"/>
          <a:sy n="60" d="100"/>
        </p:scale>
        <p:origin x="192" y="72"/>
      </p:cViewPr>
      <p:guideLst>
        <p:guide orient="horz" pos="188"/>
        <p:guide orient="horz" pos="763"/>
        <p:guide orient="horz" pos="1339"/>
        <p:guide orient="horz" pos="2491"/>
        <p:guide orient="horz" pos="4218"/>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outlineViewPr>
    <p:cViewPr>
      <p:scale>
        <a:sx n="33" d="100"/>
        <a:sy n="33" d="100"/>
      </p:scale>
      <p:origin x="0" y="-2430"/>
    </p:cViewPr>
  </p:outlineViewPr>
  <p:notesTextViewPr>
    <p:cViewPr>
      <p:scale>
        <a:sx n="3" d="2"/>
        <a:sy n="3" d="2"/>
      </p:scale>
      <p:origin x="0" y="0"/>
    </p:cViewPr>
  </p:notesTextViewPr>
  <p:sorterViewPr>
    <p:cViewPr>
      <p:scale>
        <a:sx n="33" d="100"/>
        <a:sy n="33" d="100"/>
      </p:scale>
      <p:origin x="0" y="0"/>
    </p:cViewPr>
  </p:sorterViewPr>
  <p:notesViewPr>
    <p:cSldViewPr showGuides="1">
      <p:cViewPr varScale="1">
        <p:scale>
          <a:sx n="71" d="100"/>
          <a:sy n="71" d="100"/>
        </p:scale>
        <p:origin x="27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Build </a:t>
            </a:r>
            <a:r>
              <a:rPr lang="en-US" dirty="0" smtClean="0"/>
              <a:t>2013</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234E6A5-2C87-4ACB-A259-622BA11E2EAB}" type="datetime1">
              <a:rPr lang="en-US" smtClean="0">
                <a:latin typeface="Segoe UI" pitchFamily="34" charset="0"/>
              </a:rPr>
              <a:t>4/15/2015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Because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2013</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AD707C79-0B5D-4ADA-90AF-5617224B7BD9}" type="datetime1">
              <a:rPr lang="en-US" smtClean="0"/>
              <a:t>4/15/2015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smtClean="0">
              <a:solidFill>
                <a:schemeClr val="tx1">
                  <a:lumMod val="50000"/>
                  <a:lumOff val="50000"/>
                </a:schemeClr>
              </a:solidFill>
              <a:cs typeface="Segoe UI"/>
            </a:endParaRPr>
          </a:p>
          <a:p>
            <a:endParaRPr lang="de-DE" dirty="0"/>
          </a:p>
        </p:txBody>
      </p:sp>
      <p:sp>
        <p:nvSpPr>
          <p:cNvPr id="4" name="Überschriftenplatzhalter 3"/>
          <p:cNvSpPr>
            <a:spLocks noGrp="1"/>
          </p:cNvSpPr>
          <p:nvPr>
            <p:ph type="hdr" sz="quarter" idx="10"/>
          </p:nvPr>
        </p:nvSpPr>
        <p:spPr/>
        <p:txBody>
          <a:bodyPr/>
          <a:lstStyle/>
          <a:p>
            <a:r>
              <a:rPr lang="en-US" smtClean="0"/>
              <a:t>Build 2013</a:t>
            </a:r>
            <a:endParaRPr lang="en-US" dirty="0"/>
          </a:p>
        </p:txBody>
      </p:sp>
      <p:sp>
        <p:nvSpPr>
          <p:cNvPr id="5" name="Fußzeilenplatzhalt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AD707C79-0B5D-4ADA-90AF-5617224B7BD9}" type="datetime1">
              <a:rPr lang="en-US" smtClean="0"/>
              <a:t>4/15/2015</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60389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Beispielhafter</a:t>
            </a:r>
            <a:r>
              <a:rPr lang="en-US" dirty="0" smtClean="0"/>
              <a:t> </a:t>
            </a:r>
            <a:r>
              <a:rPr lang="en-US" dirty="0" err="1" smtClean="0"/>
              <a:t>Funktionsaufruf</a:t>
            </a:r>
            <a:endParaRPr lang="en-US" dirty="0" smtClean="0"/>
          </a:p>
          <a:p>
            <a:pPr marL="0" marR="0" indent="0" algn="l" defTabSz="932503" rtl="0" eaLnBrk="1" fontAlgn="auto" latinLnBrk="0" hangingPunct="1">
              <a:lnSpc>
                <a:spcPct val="90000"/>
              </a:lnSpc>
              <a:spcBef>
                <a:spcPts val="0"/>
              </a:spcBef>
              <a:spcAft>
                <a:spcPts val="340"/>
              </a:spcAft>
              <a:buClrTx/>
              <a:buSzTx/>
              <a:buFontTx/>
              <a:buNone/>
              <a:tabLst/>
              <a:defRPr/>
            </a:pPr>
            <a:r>
              <a:rPr lang="en-US" sz="1000" baseline="0" dirty="0" err="1" smtClean="0">
                <a:latin typeface="Courier New" panose="02070309020205020404" pitchFamily="49" charset="0"/>
                <a:cs typeface="Courier New" panose="02070309020205020404" pitchFamily="49" charset="0"/>
              </a:rPr>
              <a:t>Wird</a:t>
            </a:r>
            <a:r>
              <a:rPr lang="en-US" sz="1000" baseline="0" dirty="0" smtClean="0">
                <a:latin typeface="Courier New" panose="02070309020205020404" pitchFamily="49" charset="0"/>
                <a:cs typeface="Courier New" panose="02070309020205020404" pitchFamily="49" charset="0"/>
              </a:rPr>
              <a:t> die </a:t>
            </a:r>
            <a:r>
              <a:rPr lang="en-US" sz="1000" baseline="0" dirty="0" err="1" smtClean="0">
                <a:latin typeface="Courier New" panose="02070309020205020404" pitchFamily="49" charset="0"/>
                <a:cs typeface="Courier New" panose="02070309020205020404" pitchFamily="49" charset="0"/>
              </a:rPr>
              <a:t>Funktion</a:t>
            </a:r>
            <a:r>
              <a:rPr lang="en-US" sz="1000" baseline="0" dirty="0" smtClean="0">
                <a:latin typeface="Courier New" panose="02070309020205020404" pitchFamily="49" charset="0"/>
                <a:cs typeface="Courier New" panose="02070309020205020404" pitchFamily="49" charset="0"/>
              </a:rPr>
              <a:t> </a:t>
            </a:r>
            <a:r>
              <a:rPr lang="en-US" sz="1000" dirty="0" err="1" smtClean="0">
                <a:latin typeface="Courier New" panose="02070309020205020404" pitchFamily="49" charset="0"/>
                <a:cs typeface="Courier New" panose="02070309020205020404" pitchFamily="49" charset="0"/>
              </a:rPr>
              <a:t>APIFunctions.getAllSensors</a:t>
            </a:r>
            <a:r>
              <a:rPr lang="en-US" sz="1000" dirty="0" smtClean="0">
                <a:latin typeface="Courier New" panose="02070309020205020404" pitchFamily="49" charset="0"/>
                <a:cs typeface="Courier New" panose="02070309020205020404" pitchFamily="49" charset="0"/>
              </a:rPr>
              <a:t>()</a:t>
            </a:r>
            <a:r>
              <a:rPr lang="en-US" sz="1000" baseline="0" dirty="0" smtClean="0">
                <a:latin typeface="Courier New" panose="02070309020205020404" pitchFamily="49" charset="0"/>
                <a:cs typeface="Courier New" panose="02070309020205020404" pitchFamily="49" charset="0"/>
              </a:rPr>
              <a:t> holt </a:t>
            </a:r>
            <a:r>
              <a:rPr lang="en-US" sz="1000" baseline="0" dirty="0" err="1" smtClean="0">
                <a:latin typeface="Courier New" panose="02070309020205020404" pitchFamily="49" charset="0"/>
                <a:cs typeface="Courier New" panose="02070309020205020404" pitchFamily="49" charset="0"/>
              </a:rPr>
              <a:t>sich</a:t>
            </a:r>
            <a:r>
              <a:rPr lang="en-US" sz="1000" baseline="0" dirty="0" smtClean="0">
                <a:latin typeface="Courier New" panose="02070309020205020404" pitchFamily="49" charset="0"/>
                <a:cs typeface="Courier New" panose="02070309020205020404" pitchFamily="49" charset="0"/>
              </a:rPr>
              <a:t> das SDK die ben</a:t>
            </a:r>
            <a:r>
              <a:rPr lang="de-DE" sz="1000" baseline="0" dirty="0" smtClean="0">
                <a:latin typeface="Courier New" panose="02070309020205020404" pitchFamily="49" charset="0"/>
                <a:cs typeface="Courier New" panose="02070309020205020404" pitchFamily="49" charset="0"/>
              </a:rPr>
              <a:t>ötigten Daten über die aufrufende App und leitet diesen Aufruf an das Handle weiter. Das Handle sorgt dafür, dass dieser Aufruf auch auf der anderen Seite im </a:t>
            </a:r>
            <a:r>
              <a:rPr lang="de-DE" sz="1000" baseline="0" dirty="0" err="1" smtClean="0">
                <a:latin typeface="Courier New" panose="02070309020205020404" pitchFamily="49" charset="0"/>
                <a:cs typeface="Courier New" panose="02070309020205020404" pitchFamily="49" charset="0"/>
              </a:rPr>
              <a:t>Garment</a:t>
            </a:r>
            <a:r>
              <a:rPr lang="de-DE" sz="1000" baseline="0" dirty="0" smtClean="0">
                <a:latin typeface="Courier New" panose="02070309020205020404" pitchFamily="49" charset="0"/>
                <a:cs typeface="Courier New" panose="02070309020205020404" pitchFamily="49" charset="0"/>
              </a:rPr>
              <a:t> OS Service ankommt. Der Binder, der die Verbindung zur App akzeptierte nimmt diesen Aufruf nun entgegen und prüft ob die anfragende App genügend Rechte hat um diese Operation auszuführen. Sofern die Rechte vorliegen leitet er den Aufruf an das passende Modul, in diesem Fall das Sensormodul weiter.</a:t>
            </a:r>
            <a:endParaRPr lang="en-US"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D707C79-0B5D-4ADA-90AF-5617224B7BD9}" type="datetime1">
              <a:rPr lang="en-US" smtClean="0"/>
              <a:t>4/15/2015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698531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Urspr</a:t>
            </a:r>
            <a:r>
              <a:rPr lang="de-DE" dirty="0" smtClean="0"/>
              <a:t>ünglich</a:t>
            </a:r>
            <a:r>
              <a:rPr lang="de-DE" baseline="0" dirty="0" smtClean="0"/>
              <a:t> hatten wir die Idee alles in einer Datenbank zu speichern, das dies allerdings nicht zum gewünschten Ergebnis führte haben wir uns entschlossen, das Speichersystem nochmals zu überdenken. Die Sensordaten werden für jeden Sensor in einer eigenen Datei abelegt, die kann eindeutig über die Sensor ID (ebenfalls eindeutig) identifiziert werden. Zusätzlich gibt es noch zwei weitere Dateien, die eine speichert die Rechtevergabe an Apps, die andere speichert die Sensoreinstellungen. Die Sensordatendatei besteht aus einem Header und vielen Datenchunks. Im Kopf der Datei wird der Zeitpunkt der letzten Änderung gespeichert, </a:t>
            </a:r>
            <a:r>
              <a:rPr lang="en-US" baseline="0" dirty="0" smtClean="0"/>
              <a:t>und die Dimension der </a:t>
            </a:r>
            <a:r>
              <a:rPr lang="en-US" baseline="0" dirty="0" err="1" smtClean="0"/>
              <a:t>Sensordaten</a:t>
            </a:r>
            <a:r>
              <a:rPr lang="en-US" baseline="0" dirty="0" smtClean="0"/>
              <a:t>. Die </a:t>
            </a:r>
            <a:r>
              <a:rPr lang="en-US" baseline="0" dirty="0" err="1" smtClean="0"/>
              <a:t>Datenchunks</a:t>
            </a:r>
            <a:r>
              <a:rPr lang="en-US" baseline="0" dirty="0" smtClean="0"/>
              <a:t> </a:t>
            </a:r>
            <a:r>
              <a:rPr lang="en-US" baseline="0" dirty="0" err="1" smtClean="0"/>
              <a:t>bestehen</a:t>
            </a:r>
            <a:r>
              <a:rPr lang="en-US" baseline="0" dirty="0" smtClean="0"/>
              <a:t> </a:t>
            </a:r>
            <a:r>
              <a:rPr lang="en-US" baseline="0" dirty="0" err="1" smtClean="0"/>
              <a:t>zum</a:t>
            </a:r>
            <a:r>
              <a:rPr lang="en-US" baseline="0" dirty="0" smtClean="0"/>
              <a:t> </a:t>
            </a:r>
            <a:r>
              <a:rPr lang="en-US" baseline="0" dirty="0" err="1" smtClean="0"/>
              <a:t>einen</a:t>
            </a:r>
            <a:r>
              <a:rPr lang="en-US" baseline="0" dirty="0" smtClean="0"/>
              <a:t> </a:t>
            </a:r>
            <a:r>
              <a:rPr lang="en-US" baseline="0" dirty="0" err="1" smtClean="0"/>
              <a:t>aus</a:t>
            </a:r>
            <a:r>
              <a:rPr lang="en-US" baseline="0" dirty="0" smtClean="0"/>
              <a:t> </a:t>
            </a:r>
            <a:r>
              <a:rPr lang="en-US" baseline="0" dirty="0" err="1" smtClean="0"/>
              <a:t>dem</a:t>
            </a:r>
            <a:r>
              <a:rPr lang="en-US" baseline="0" dirty="0" smtClean="0"/>
              <a:t> </a:t>
            </a:r>
            <a:r>
              <a:rPr lang="en-US" baseline="0" dirty="0" err="1" smtClean="0"/>
              <a:t>Zeitpunkt</a:t>
            </a:r>
            <a:r>
              <a:rPr lang="en-US" baseline="0" dirty="0" smtClean="0"/>
              <a:t> der </a:t>
            </a:r>
            <a:r>
              <a:rPr lang="en-US" baseline="0" dirty="0" err="1" smtClean="0"/>
              <a:t>Datenaufnahme</a:t>
            </a:r>
            <a:r>
              <a:rPr lang="en-US" baseline="0" dirty="0" smtClean="0"/>
              <a:t> und </a:t>
            </a:r>
            <a:r>
              <a:rPr lang="en-US" baseline="0" dirty="0" err="1" smtClean="0"/>
              <a:t>zum</a:t>
            </a:r>
            <a:r>
              <a:rPr lang="en-US" baseline="0" dirty="0" smtClean="0"/>
              <a:t> </a:t>
            </a:r>
            <a:r>
              <a:rPr lang="en-US" baseline="0" dirty="0" err="1" smtClean="0"/>
              <a:t>anderen</a:t>
            </a:r>
            <a:r>
              <a:rPr lang="en-US" baseline="0" dirty="0" smtClean="0"/>
              <a:t> </a:t>
            </a:r>
            <a:r>
              <a:rPr lang="en-US" baseline="0" dirty="0" err="1" smtClean="0"/>
              <a:t>aus</a:t>
            </a:r>
            <a:r>
              <a:rPr lang="en-US" baseline="0" dirty="0" smtClean="0"/>
              <a:t> den </a:t>
            </a:r>
            <a:r>
              <a:rPr lang="en-US" baseline="0" dirty="0" err="1" smtClean="0"/>
              <a:t>Sensorwerten</a:t>
            </a:r>
            <a:r>
              <a:rPr lang="en-US" baseline="0" dirty="0" smtClean="0"/>
              <a:t>, die je Dimension in </a:t>
            </a:r>
            <a:r>
              <a:rPr lang="en-US" baseline="0" dirty="0" err="1" smtClean="0"/>
              <a:t>einem</a:t>
            </a:r>
            <a:r>
              <a:rPr lang="en-US" baseline="0" dirty="0" smtClean="0"/>
              <a:t> 32 bit </a:t>
            </a:r>
            <a:r>
              <a:rPr lang="en-US" baseline="0" dirty="0" err="1" smtClean="0"/>
              <a:t>Flie</a:t>
            </a:r>
            <a:r>
              <a:rPr lang="de-DE" baseline="0" dirty="0" smtClean="0"/>
              <a:t>ß</a:t>
            </a:r>
            <a:r>
              <a:rPr lang="en-US" baseline="0" dirty="0" err="1" smtClean="0"/>
              <a:t>kommawert</a:t>
            </a:r>
            <a:r>
              <a:rPr lang="en-US" baseline="0" dirty="0" smtClean="0"/>
              <a:t> </a:t>
            </a:r>
            <a:r>
              <a:rPr lang="en-US" baseline="0" dirty="0" err="1" smtClean="0"/>
              <a:t>gespeichert</a:t>
            </a:r>
            <a:r>
              <a:rPr lang="en-US" baseline="0" dirty="0" smtClean="0"/>
              <a:t> und in die </a:t>
            </a:r>
            <a:r>
              <a:rPr lang="en-US" baseline="0" dirty="0" err="1" smtClean="0"/>
              <a:t>Datei</a:t>
            </a:r>
            <a:r>
              <a:rPr lang="en-US" baseline="0" dirty="0" smtClean="0"/>
              <a:t> </a:t>
            </a:r>
            <a:r>
              <a:rPr lang="en-US" baseline="0" dirty="0" err="1" smtClean="0"/>
              <a:t>geschrieben</a:t>
            </a:r>
            <a:r>
              <a:rPr lang="en-US" baseline="0" dirty="0" smtClean="0"/>
              <a:t> </a:t>
            </a:r>
            <a:r>
              <a:rPr lang="en-US" baseline="0" dirty="0" err="1" smtClean="0"/>
              <a:t>werden</a:t>
            </a:r>
            <a:r>
              <a:rPr lang="en-US" baseline="0" dirty="0" smtClean="0"/>
              <a:t>. </a:t>
            </a:r>
            <a:r>
              <a:rPr lang="en-US" baseline="0" dirty="0" err="1" smtClean="0"/>
              <a:t>Beim</a:t>
            </a:r>
            <a:r>
              <a:rPr lang="en-US" baseline="0" dirty="0" smtClean="0"/>
              <a:t> </a:t>
            </a:r>
            <a:r>
              <a:rPr lang="en-US" baseline="0" dirty="0" err="1" smtClean="0"/>
              <a:t>Auslesen</a:t>
            </a:r>
            <a:r>
              <a:rPr lang="en-US" baseline="0" dirty="0" smtClean="0"/>
              <a:t> </a:t>
            </a:r>
            <a:r>
              <a:rPr lang="en-US" baseline="0" dirty="0" err="1" smtClean="0"/>
              <a:t>kann</a:t>
            </a:r>
            <a:r>
              <a:rPr lang="en-US" baseline="0" dirty="0" smtClean="0"/>
              <a:t> man </a:t>
            </a:r>
            <a:r>
              <a:rPr lang="en-US" baseline="0" dirty="0" err="1" smtClean="0"/>
              <a:t>sich</a:t>
            </a:r>
            <a:r>
              <a:rPr lang="en-US" baseline="0" dirty="0" smtClean="0"/>
              <a:t> die </a:t>
            </a:r>
            <a:r>
              <a:rPr lang="en-US" baseline="0" dirty="0" err="1" smtClean="0"/>
              <a:t>chronologische</a:t>
            </a:r>
            <a:r>
              <a:rPr lang="en-US" baseline="0" dirty="0" smtClean="0"/>
              <a:t> </a:t>
            </a:r>
            <a:r>
              <a:rPr lang="en-US" baseline="0" dirty="0" err="1" smtClean="0"/>
              <a:t>Sortierung</a:t>
            </a:r>
            <a:r>
              <a:rPr lang="en-US" baseline="0" dirty="0" smtClean="0"/>
              <a:t> der </a:t>
            </a:r>
            <a:r>
              <a:rPr lang="en-US" baseline="0" dirty="0" err="1" smtClean="0"/>
              <a:t>Datei</a:t>
            </a:r>
            <a:r>
              <a:rPr lang="en-US" baseline="0" dirty="0" smtClean="0"/>
              <a:t> </a:t>
            </a:r>
            <a:r>
              <a:rPr lang="en-US" baseline="0" dirty="0" err="1" smtClean="0"/>
              <a:t>zu</a:t>
            </a:r>
            <a:r>
              <a:rPr lang="en-US" baseline="0" dirty="0" smtClean="0"/>
              <a:t> </a:t>
            </a:r>
            <a:r>
              <a:rPr lang="en-US" baseline="0" dirty="0" err="1" smtClean="0"/>
              <a:t>Nutze</a:t>
            </a:r>
            <a:r>
              <a:rPr lang="en-US" baseline="0" dirty="0" smtClean="0"/>
              <a:t> </a:t>
            </a:r>
            <a:r>
              <a:rPr lang="en-US" baseline="0" dirty="0" err="1" smtClean="0"/>
              <a:t>machen</a:t>
            </a:r>
            <a:r>
              <a:rPr lang="en-US" baseline="0" dirty="0" smtClean="0"/>
              <a:t> und </a:t>
            </a:r>
            <a:r>
              <a:rPr lang="en-US" baseline="0" dirty="0" err="1" smtClean="0"/>
              <a:t>kann</a:t>
            </a:r>
            <a:r>
              <a:rPr lang="en-US" baseline="0" dirty="0" smtClean="0"/>
              <a:t> auf </a:t>
            </a:r>
            <a:r>
              <a:rPr lang="en-US" baseline="0" dirty="0" err="1" smtClean="0"/>
              <a:t>einen</a:t>
            </a:r>
            <a:r>
              <a:rPr lang="en-US" baseline="0" dirty="0" smtClean="0"/>
              <a:t> </a:t>
            </a:r>
            <a:r>
              <a:rPr lang="en-US" baseline="0" dirty="0" err="1" smtClean="0"/>
              <a:t>beliebigen</a:t>
            </a:r>
            <a:r>
              <a:rPr lang="en-US" baseline="0" dirty="0" smtClean="0"/>
              <a:t> </a:t>
            </a:r>
            <a:r>
              <a:rPr lang="en-US" baseline="0" dirty="0" err="1" smtClean="0"/>
              <a:t>Sensorwert</a:t>
            </a:r>
            <a:r>
              <a:rPr lang="en-US" baseline="0" dirty="0" smtClean="0"/>
              <a:t> in </a:t>
            </a:r>
            <a:r>
              <a:rPr lang="en-US" baseline="0" dirty="0" err="1" smtClean="0"/>
              <a:t>logarithmischer</a:t>
            </a:r>
            <a:r>
              <a:rPr lang="en-US" baseline="0" dirty="0" smtClean="0"/>
              <a:t> </a:t>
            </a:r>
            <a:r>
              <a:rPr lang="en-US" baseline="0" dirty="0" err="1" smtClean="0"/>
              <a:t>Zeit</a:t>
            </a:r>
            <a:r>
              <a:rPr lang="en-US" baseline="0" dirty="0" smtClean="0"/>
              <a:t> </a:t>
            </a:r>
            <a:r>
              <a:rPr lang="en-US" baseline="0" dirty="0" err="1" smtClean="0"/>
              <a:t>zugreifen</a:t>
            </a:r>
            <a:r>
              <a:rPr lang="en-US" baseline="0" dirty="0" smtClean="0"/>
              <a:t>. </a:t>
            </a:r>
            <a:r>
              <a:rPr lang="en-US" dirty="0" smtClean="0"/>
              <a:t>Die </a:t>
            </a:r>
            <a:r>
              <a:rPr lang="en-US" dirty="0" err="1" smtClean="0"/>
              <a:t>Serialisierung</a:t>
            </a:r>
            <a:r>
              <a:rPr lang="en-US" dirty="0" smtClean="0"/>
              <a:t> in </a:t>
            </a:r>
            <a:r>
              <a:rPr lang="en-US" dirty="0" err="1" smtClean="0"/>
              <a:t>einzelne</a:t>
            </a:r>
            <a:r>
              <a:rPr lang="en-US" dirty="0" smtClean="0"/>
              <a:t> </a:t>
            </a:r>
            <a:r>
              <a:rPr lang="en-US" dirty="0" err="1" smtClean="0"/>
              <a:t>Dateien</a:t>
            </a:r>
            <a:r>
              <a:rPr lang="en-US" baseline="0" dirty="0" smtClean="0"/>
              <a:t> hat den </a:t>
            </a:r>
            <a:r>
              <a:rPr lang="en-US" baseline="0" dirty="0" err="1" smtClean="0"/>
              <a:t>Vorteil</a:t>
            </a:r>
            <a:r>
              <a:rPr lang="en-US" baseline="0" dirty="0" smtClean="0"/>
              <a:t>, </a:t>
            </a:r>
            <a:r>
              <a:rPr lang="en-US" baseline="0" dirty="0" err="1" smtClean="0"/>
              <a:t>dass</a:t>
            </a:r>
            <a:r>
              <a:rPr lang="en-US" baseline="0" dirty="0" smtClean="0"/>
              <a:t> </a:t>
            </a:r>
            <a:r>
              <a:rPr lang="en-US" baseline="0" dirty="0" err="1" smtClean="0"/>
              <a:t>sich</a:t>
            </a:r>
            <a:r>
              <a:rPr lang="en-US" baseline="0" dirty="0" smtClean="0"/>
              <a:t> </a:t>
            </a:r>
            <a:r>
              <a:rPr lang="en-US" baseline="0" dirty="0" err="1" smtClean="0"/>
              <a:t>Sensordaten</a:t>
            </a:r>
            <a:r>
              <a:rPr lang="en-US" baseline="0" dirty="0" smtClean="0"/>
              <a:t> f</a:t>
            </a:r>
            <a:r>
              <a:rPr lang="de-DE" baseline="0" dirty="0" smtClean="0"/>
              <a:t>ür einzelne Sensoren leicht importieren oder exportieren lassen.</a:t>
            </a:r>
            <a:endParaRPr lang="en-US" baseline="0" dirty="0" smtClean="0"/>
          </a:p>
          <a:p>
            <a:pPr marL="171450" indent="-171450">
              <a:buFont typeface="Wingdings" panose="05000000000000000000" pitchFamily="2" charset="2"/>
              <a:buChar char="§"/>
            </a:pPr>
            <a:endParaRPr lang="en-US"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D707C79-0B5D-4ADA-90AF-5617224B7BD9}" type="datetime1">
              <a:rPr lang="en-US" smtClean="0"/>
              <a:t>4/15/2015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49550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US" dirty="0" err="1" smtClean="0"/>
              <a:t>Exportieren</a:t>
            </a:r>
            <a:r>
              <a:rPr lang="en-US" dirty="0" smtClean="0"/>
              <a:t> und </a:t>
            </a:r>
            <a:r>
              <a:rPr lang="en-US" dirty="0" err="1" smtClean="0"/>
              <a:t>Importieren</a:t>
            </a:r>
            <a:r>
              <a:rPr lang="en-US" baseline="0" dirty="0" smtClean="0"/>
              <a:t> </a:t>
            </a:r>
            <a:r>
              <a:rPr lang="en-US" baseline="0" dirty="0" err="1" smtClean="0"/>
              <a:t>funktioniert</a:t>
            </a:r>
            <a:r>
              <a:rPr lang="en-US" baseline="0" dirty="0" smtClean="0"/>
              <a:t> live </a:t>
            </a:r>
            <a:r>
              <a:rPr lang="en-US" baseline="0" dirty="0" err="1" smtClean="0"/>
              <a:t>ohne</a:t>
            </a:r>
            <a:r>
              <a:rPr lang="en-US" baseline="0" dirty="0" smtClean="0"/>
              <a:t> </a:t>
            </a:r>
            <a:r>
              <a:rPr lang="en-US" baseline="0" dirty="0" err="1" smtClean="0"/>
              <a:t>etwas</a:t>
            </a:r>
            <a:r>
              <a:rPr lang="en-US" baseline="0" dirty="0" smtClean="0"/>
              <a:t> </a:t>
            </a:r>
            <a:r>
              <a:rPr lang="en-US" baseline="0" dirty="0" err="1" smtClean="0"/>
              <a:t>zu</a:t>
            </a:r>
            <a:r>
              <a:rPr lang="en-US" baseline="0" dirty="0" smtClean="0"/>
              <a:t> </a:t>
            </a:r>
            <a:r>
              <a:rPr lang="en-US" baseline="0" dirty="0" err="1" smtClean="0"/>
              <a:t>deaktivieren</a:t>
            </a:r>
            <a:r>
              <a:rPr lang="en-US" baseline="0" dirty="0" smtClean="0"/>
              <a:t>. </a:t>
            </a:r>
            <a:r>
              <a:rPr lang="en-US" baseline="0" dirty="0" err="1" smtClean="0"/>
              <a:t>Zugriff</a:t>
            </a:r>
            <a:r>
              <a:rPr lang="en-US" baseline="0" dirty="0" smtClean="0"/>
              <a:t> auf die </a:t>
            </a:r>
            <a:r>
              <a:rPr lang="en-US" baseline="0" dirty="0" err="1" smtClean="0"/>
              <a:t>Dateien</a:t>
            </a:r>
            <a:r>
              <a:rPr lang="en-US" baseline="0" dirty="0" smtClean="0"/>
              <a:t> </a:t>
            </a:r>
            <a:r>
              <a:rPr lang="en-US" baseline="0" dirty="0" err="1" smtClean="0"/>
              <a:t>werden</a:t>
            </a:r>
            <a:r>
              <a:rPr lang="en-US" baseline="0" dirty="0" smtClean="0"/>
              <a:t> </a:t>
            </a:r>
            <a:r>
              <a:rPr lang="en-US" baseline="0" dirty="0" err="1" smtClean="0"/>
              <a:t>gesperrt</a:t>
            </a:r>
            <a:r>
              <a:rPr lang="en-US" baseline="0" dirty="0" smtClean="0"/>
              <a:t>. </a:t>
            </a:r>
            <a:r>
              <a:rPr lang="en-US" baseline="0" dirty="0" err="1" smtClean="0"/>
              <a:t>Speichermodul</a:t>
            </a:r>
            <a:r>
              <a:rPr lang="en-US" baseline="0" dirty="0" smtClean="0"/>
              <a:t> cachet </a:t>
            </a:r>
            <a:r>
              <a:rPr lang="en-US" baseline="0" dirty="0" err="1" smtClean="0"/>
              <a:t>neue</a:t>
            </a:r>
            <a:r>
              <a:rPr lang="en-US" baseline="0" dirty="0" smtClean="0"/>
              <a:t> </a:t>
            </a:r>
            <a:r>
              <a:rPr lang="en-US" baseline="0" dirty="0" err="1" smtClean="0"/>
              <a:t>Sensordaten</a:t>
            </a:r>
            <a:r>
              <a:rPr lang="en-US" baseline="0" dirty="0" smtClean="0"/>
              <a:t> </a:t>
            </a:r>
            <a:r>
              <a:rPr lang="en-US" baseline="0" dirty="0" err="1" smtClean="0"/>
              <a:t>bis</a:t>
            </a:r>
            <a:r>
              <a:rPr lang="en-US" baseline="0" dirty="0" smtClean="0"/>
              <a:t> der </a:t>
            </a:r>
            <a:r>
              <a:rPr lang="en-US" baseline="0" dirty="0" err="1" smtClean="0"/>
              <a:t>Zugriff</a:t>
            </a:r>
            <a:r>
              <a:rPr lang="en-US" baseline="0" dirty="0" smtClean="0"/>
              <a:t> auf die </a:t>
            </a:r>
            <a:r>
              <a:rPr lang="en-US" baseline="0" dirty="0" err="1" smtClean="0"/>
              <a:t>Dateien</a:t>
            </a:r>
            <a:r>
              <a:rPr lang="en-US" baseline="0" dirty="0" smtClean="0"/>
              <a:t> </a:t>
            </a:r>
            <a:r>
              <a:rPr lang="en-US" baseline="0" dirty="0" err="1" smtClean="0"/>
              <a:t>wieder</a:t>
            </a:r>
            <a:r>
              <a:rPr lang="en-US" baseline="0" dirty="0" smtClean="0"/>
              <a:t> </a:t>
            </a:r>
            <a:r>
              <a:rPr lang="en-US" baseline="0" dirty="0" err="1" smtClean="0"/>
              <a:t>freigegeben</a:t>
            </a:r>
            <a:r>
              <a:rPr lang="en-US" baseline="0" dirty="0" smtClean="0"/>
              <a:t> </a:t>
            </a:r>
            <a:r>
              <a:rPr lang="en-US" baseline="0" dirty="0" err="1" smtClean="0"/>
              <a:t>ist</a:t>
            </a:r>
            <a:r>
              <a:rPr lang="en-US" baseline="0" dirty="0" smtClean="0"/>
              <a:t>.</a:t>
            </a:r>
          </a:p>
          <a:p>
            <a:pPr marL="171450" indent="-171450">
              <a:buFont typeface="Wingdings" panose="05000000000000000000" pitchFamily="2" charset="2"/>
              <a:buChar char="§"/>
            </a:pPr>
            <a:r>
              <a:rPr lang="en-US" dirty="0" smtClean="0"/>
              <a:t>Um</a:t>
            </a:r>
            <a:r>
              <a:rPr lang="en-US" baseline="0" dirty="0" smtClean="0"/>
              <a:t> </a:t>
            </a:r>
            <a:r>
              <a:rPr lang="en-US" baseline="0" dirty="0" err="1" smtClean="0"/>
              <a:t>zu</a:t>
            </a:r>
            <a:r>
              <a:rPr lang="en-US" baseline="0" dirty="0" smtClean="0"/>
              <a:t> </a:t>
            </a:r>
            <a:r>
              <a:rPr lang="en-US" baseline="0" dirty="0" err="1" smtClean="0"/>
              <a:t>verhindern</a:t>
            </a:r>
            <a:r>
              <a:rPr lang="en-US" baseline="0" dirty="0" smtClean="0"/>
              <a:t>, </a:t>
            </a:r>
            <a:r>
              <a:rPr lang="en-US" baseline="0" dirty="0" err="1" smtClean="0"/>
              <a:t>dass</a:t>
            </a:r>
            <a:r>
              <a:rPr lang="en-US" baseline="0" dirty="0" smtClean="0"/>
              <a:t> </a:t>
            </a:r>
            <a:r>
              <a:rPr lang="en-US" baseline="0" dirty="0" err="1" smtClean="0"/>
              <a:t>andere</a:t>
            </a:r>
            <a:r>
              <a:rPr lang="en-US" baseline="0" dirty="0" smtClean="0"/>
              <a:t> </a:t>
            </a:r>
            <a:r>
              <a:rPr lang="en-US" baseline="0" dirty="0" err="1" smtClean="0"/>
              <a:t>Archiv</a:t>
            </a:r>
            <a:r>
              <a:rPr lang="en-US" baseline="0" dirty="0" smtClean="0"/>
              <a:t> </a:t>
            </a:r>
            <a:r>
              <a:rPr lang="en-US" baseline="0" dirty="0" err="1" smtClean="0"/>
              <a:t>Dateien</a:t>
            </a:r>
            <a:r>
              <a:rPr lang="en-US" baseline="0" dirty="0" smtClean="0"/>
              <a:t> </a:t>
            </a:r>
            <a:r>
              <a:rPr lang="en-US" baseline="0" dirty="0" err="1" smtClean="0"/>
              <a:t>importiert</a:t>
            </a:r>
            <a:r>
              <a:rPr lang="en-US" baseline="0" dirty="0" smtClean="0"/>
              <a:t> </a:t>
            </a:r>
            <a:r>
              <a:rPr lang="en-US" baseline="0" dirty="0" err="1" smtClean="0"/>
              <a:t>werden</a:t>
            </a:r>
            <a:r>
              <a:rPr lang="en-US" baseline="0" dirty="0" smtClean="0"/>
              <a:t> </a:t>
            </a:r>
            <a:r>
              <a:rPr lang="en-US" baseline="0" dirty="0" err="1" smtClean="0"/>
              <a:t>wird</a:t>
            </a:r>
            <a:r>
              <a:rPr lang="en-US" baseline="0" dirty="0" smtClean="0"/>
              <a:t> die </a:t>
            </a:r>
            <a:r>
              <a:rPr lang="en-US" baseline="0" dirty="0" err="1" smtClean="0"/>
              <a:t>komprimierte</a:t>
            </a:r>
            <a:r>
              <a:rPr lang="en-US" baseline="0" dirty="0" smtClean="0"/>
              <a:t> </a:t>
            </a:r>
            <a:r>
              <a:rPr lang="en-US" baseline="0" dirty="0" err="1" smtClean="0"/>
              <a:t>Datei</a:t>
            </a:r>
            <a:r>
              <a:rPr lang="en-US" baseline="0" dirty="0" smtClean="0"/>
              <a:t> </a:t>
            </a:r>
            <a:r>
              <a:rPr lang="en-US" baseline="0" dirty="0" err="1" smtClean="0"/>
              <a:t>noch</a:t>
            </a:r>
            <a:r>
              <a:rPr lang="en-US" baseline="0" dirty="0" smtClean="0"/>
              <a:t> </a:t>
            </a:r>
            <a:r>
              <a:rPr lang="en-US" baseline="0" dirty="0" err="1" smtClean="0"/>
              <a:t>modifiziert</a:t>
            </a:r>
            <a:r>
              <a:rPr lang="en-US" baseline="0" dirty="0" smtClean="0"/>
              <a:t>, </a:t>
            </a:r>
            <a:r>
              <a:rPr lang="en-US" baseline="0" dirty="0" err="1" smtClean="0"/>
              <a:t>genauer</a:t>
            </a:r>
            <a:r>
              <a:rPr lang="en-US" baseline="0" dirty="0" smtClean="0"/>
              <a:t> </a:t>
            </a:r>
            <a:r>
              <a:rPr lang="en-US" baseline="0" dirty="0" err="1" smtClean="0"/>
              <a:t>gesagt</a:t>
            </a:r>
            <a:r>
              <a:rPr lang="en-US" baseline="0" dirty="0" smtClean="0"/>
              <a:t> der Kopf der Zip </a:t>
            </a:r>
            <a:r>
              <a:rPr lang="en-US" baseline="0" dirty="0" err="1" smtClean="0"/>
              <a:t>Datei</a:t>
            </a:r>
            <a:r>
              <a:rPr lang="en-US" baseline="0" dirty="0" smtClean="0"/>
              <a:t> </a:t>
            </a:r>
            <a:r>
              <a:rPr lang="en-US" baseline="0" dirty="0" err="1" smtClean="0"/>
              <a:t>wird</a:t>
            </a:r>
            <a:r>
              <a:rPr lang="en-US" baseline="0" dirty="0" smtClean="0"/>
              <a:t> so </a:t>
            </a:r>
            <a:r>
              <a:rPr lang="en-US" baseline="0" dirty="0" err="1" smtClean="0"/>
              <a:t>angepasst</a:t>
            </a:r>
            <a:r>
              <a:rPr lang="en-US" baseline="0" dirty="0" smtClean="0"/>
              <a:t>, </a:t>
            </a:r>
            <a:r>
              <a:rPr lang="en-US" baseline="0" dirty="0" err="1" smtClean="0"/>
              <a:t>dass</a:t>
            </a:r>
            <a:r>
              <a:rPr lang="en-US" baseline="0" dirty="0" smtClean="0"/>
              <a:t> </a:t>
            </a:r>
            <a:r>
              <a:rPr lang="en-US" baseline="0" dirty="0" err="1" smtClean="0"/>
              <a:t>diese</a:t>
            </a:r>
            <a:r>
              <a:rPr lang="en-US" baseline="0" dirty="0" smtClean="0"/>
              <a:t> </a:t>
            </a:r>
            <a:r>
              <a:rPr lang="en-US" baseline="0" dirty="0" err="1" smtClean="0"/>
              <a:t>eindeutig</a:t>
            </a:r>
            <a:r>
              <a:rPr lang="en-US" baseline="0" dirty="0" smtClean="0"/>
              <a:t> </a:t>
            </a:r>
            <a:r>
              <a:rPr lang="en-US" baseline="0" dirty="0" err="1" smtClean="0"/>
              <a:t>als</a:t>
            </a:r>
            <a:r>
              <a:rPr lang="en-US" baseline="0" dirty="0" smtClean="0"/>
              <a:t> Garment OS Export </a:t>
            </a:r>
            <a:r>
              <a:rPr lang="en-US" baseline="0" dirty="0" err="1" smtClean="0"/>
              <a:t>Datei</a:t>
            </a:r>
            <a:r>
              <a:rPr lang="en-US" baseline="0" dirty="0" smtClean="0"/>
              <a:t> </a:t>
            </a:r>
            <a:r>
              <a:rPr lang="en-US" baseline="0" dirty="0" err="1" smtClean="0"/>
              <a:t>vom</a:t>
            </a:r>
            <a:r>
              <a:rPr lang="en-US" baseline="0" dirty="0" smtClean="0"/>
              <a:t> System </a:t>
            </a:r>
            <a:r>
              <a:rPr lang="en-US" baseline="0" dirty="0" err="1" smtClean="0"/>
              <a:t>erkannt</a:t>
            </a:r>
            <a:r>
              <a:rPr lang="en-US" baseline="0" dirty="0" smtClean="0"/>
              <a:t> </a:t>
            </a:r>
            <a:r>
              <a:rPr lang="en-US" baseline="0" dirty="0" err="1" smtClean="0"/>
              <a:t>wird</a:t>
            </a:r>
            <a:endParaRPr lang="en-US" baseline="0" dirty="0" smtClean="0"/>
          </a:p>
          <a:p>
            <a:pPr marL="171450" indent="-171450">
              <a:buFont typeface="Wingdings" panose="05000000000000000000" pitchFamily="2" charset="2"/>
              <a:buChar char="§"/>
            </a:pPr>
            <a:r>
              <a:rPr lang="de-DE" baseline="0" dirty="0" smtClean="0"/>
              <a:t>Beim Importieren wird die Datei entpackt und es wird nach m</a:t>
            </a:r>
            <a:r>
              <a:rPr lang="en-US" baseline="0" dirty="0" err="1" smtClean="0"/>
              <a:t>öglichen</a:t>
            </a:r>
            <a:r>
              <a:rPr lang="en-US" baseline="0" dirty="0" smtClean="0"/>
              <a:t> </a:t>
            </a:r>
            <a:r>
              <a:rPr lang="en-US" baseline="0" dirty="0" err="1" smtClean="0"/>
              <a:t>Dateikonflikten</a:t>
            </a:r>
            <a:r>
              <a:rPr lang="en-US" baseline="0" dirty="0" smtClean="0"/>
              <a:t> </a:t>
            </a:r>
            <a:r>
              <a:rPr lang="en-US" baseline="0" dirty="0" err="1" smtClean="0"/>
              <a:t>gesucht</a:t>
            </a:r>
            <a:r>
              <a:rPr lang="en-US" baseline="0" dirty="0" smtClean="0"/>
              <a:t>, </a:t>
            </a:r>
            <a:r>
              <a:rPr lang="en-US" baseline="0" dirty="0" err="1" smtClean="0"/>
              <a:t>sofern</a:t>
            </a:r>
            <a:r>
              <a:rPr lang="en-US" baseline="0" dirty="0" smtClean="0"/>
              <a:t> </a:t>
            </a:r>
            <a:r>
              <a:rPr lang="en-US" baseline="0" dirty="0" err="1" smtClean="0"/>
              <a:t>ein</a:t>
            </a:r>
            <a:r>
              <a:rPr lang="en-US" baseline="0" dirty="0" smtClean="0"/>
              <a:t> </a:t>
            </a:r>
            <a:r>
              <a:rPr lang="en-US" baseline="0" dirty="0" err="1" smtClean="0"/>
              <a:t>Dateikonflikt</a:t>
            </a:r>
            <a:r>
              <a:rPr lang="en-US" baseline="0" dirty="0" smtClean="0"/>
              <a:t> </a:t>
            </a:r>
            <a:r>
              <a:rPr lang="en-US" baseline="0" dirty="0" err="1" smtClean="0"/>
              <a:t>gefunden</a:t>
            </a:r>
            <a:r>
              <a:rPr lang="en-US" baseline="0" dirty="0" smtClean="0"/>
              <a:t> </a:t>
            </a:r>
            <a:r>
              <a:rPr lang="en-US" baseline="0" dirty="0" err="1" smtClean="0"/>
              <a:t>wurde</a:t>
            </a:r>
            <a:r>
              <a:rPr lang="en-US" baseline="0" dirty="0" smtClean="0"/>
              <a:t>, </a:t>
            </a:r>
            <a:r>
              <a:rPr lang="en-US" baseline="0" dirty="0" err="1" smtClean="0"/>
              <a:t>wird</a:t>
            </a:r>
            <a:r>
              <a:rPr lang="en-US" baseline="0" dirty="0" smtClean="0"/>
              <a:t> </a:t>
            </a:r>
            <a:r>
              <a:rPr lang="en-US" baseline="0" dirty="0" err="1" smtClean="0"/>
              <a:t>versucht</a:t>
            </a:r>
            <a:r>
              <a:rPr lang="en-US" baseline="0" dirty="0" smtClean="0"/>
              <a:t> die </a:t>
            </a:r>
            <a:r>
              <a:rPr lang="en-US" baseline="0" dirty="0" err="1" smtClean="0"/>
              <a:t>zwei</a:t>
            </a:r>
            <a:r>
              <a:rPr lang="en-US" baseline="0" dirty="0" smtClean="0"/>
              <a:t> </a:t>
            </a:r>
            <a:r>
              <a:rPr lang="en-US" baseline="0" dirty="0" err="1" smtClean="0"/>
              <a:t>Dateien</a:t>
            </a:r>
            <a:r>
              <a:rPr lang="en-US" baseline="0" dirty="0" smtClean="0"/>
              <a:t> </a:t>
            </a:r>
            <a:r>
              <a:rPr lang="en-US" baseline="0" dirty="0" err="1" smtClean="0"/>
              <a:t>zusammenzuführen</a:t>
            </a:r>
            <a:endParaRPr lang="en-US"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D707C79-0B5D-4ADA-90AF-5617224B7BD9}" type="datetime1">
              <a:rPr lang="en-US" smtClean="0"/>
              <a:t>4/15/2015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740477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Fast t</a:t>
            </a:r>
            <a:r>
              <a:rPr lang="de-DE" dirty="0" smtClean="0"/>
              <a:t>äglich</a:t>
            </a:r>
            <a:r>
              <a:rPr lang="de-DE" baseline="0" dirty="0" smtClean="0"/>
              <a:t> erscheinen neue Sensoren und Geräte die, sofern der Treiber dafür geschrieben wurde mit Garment OS interagieren können. Es ist also gewünscht einen Treiber auch lange Zeit nach dem deployen von Garment OS dem System hinzuzufügen. Funktionen </a:t>
            </a:r>
            <a:r>
              <a:rPr lang="en-US" baseline="0" dirty="0" smtClean="0"/>
              <a:t>(</a:t>
            </a:r>
            <a:r>
              <a:rPr lang="en-US" baseline="0" dirty="0" err="1" smtClean="0"/>
              <a:t>neuer</a:t>
            </a:r>
            <a:r>
              <a:rPr lang="en-US" baseline="0" dirty="0" smtClean="0"/>
              <a:t> Code) </a:t>
            </a:r>
            <a:r>
              <a:rPr lang="en-US" baseline="0" dirty="0" err="1" smtClean="0"/>
              <a:t>einem</a:t>
            </a:r>
            <a:r>
              <a:rPr lang="en-US" baseline="0" dirty="0" smtClean="0"/>
              <a:t> </a:t>
            </a:r>
            <a:r>
              <a:rPr lang="en-US" baseline="0" dirty="0" err="1" smtClean="0"/>
              <a:t>bestehenden</a:t>
            </a:r>
            <a:r>
              <a:rPr lang="en-US" baseline="0" dirty="0" smtClean="0"/>
              <a:t> System </a:t>
            </a:r>
            <a:r>
              <a:rPr lang="en-US" baseline="0" dirty="0" err="1" smtClean="0"/>
              <a:t>hinzuzuf</a:t>
            </a:r>
            <a:r>
              <a:rPr lang="de-DE" baseline="0" dirty="0" smtClean="0"/>
              <a:t>ü</a:t>
            </a:r>
            <a:r>
              <a:rPr lang="en-US" baseline="0" dirty="0" smtClean="0"/>
              <a:t>gen </a:t>
            </a:r>
            <a:r>
              <a:rPr lang="en-US" baseline="0" dirty="0" err="1" smtClean="0"/>
              <a:t>ist</a:t>
            </a:r>
            <a:r>
              <a:rPr lang="en-US" baseline="0" dirty="0" smtClean="0"/>
              <a:t> </a:t>
            </a:r>
            <a:r>
              <a:rPr lang="en-US" baseline="0" dirty="0" err="1" smtClean="0"/>
              <a:t>aber</a:t>
            </a:r>
            <a:r>
              <a:rPr lang="en-US" baseline="0" dirty="0" smtClean="0"/>
              <a:t> keener </a:t>
            </a:r>
            <a:r>
              <a:rPr lang="en-US" baseline="0" dirty="0" err="1" smtClean="0"/>
              <a:t>triviale</a:t>
            </a:r>
            <a:r>
              <a:rPr lang="en-US" baseline="0" dirty="0" smtClean="0"/>
              <a:t> </a:t>
            </a:r>
            <a:r>
              <a:rPr lang="en-US" baseline="0" dirty="0" err="1" smtClean="0"/>
              <a:t>Aufgabe</a:t>
            </a:r>
            <a:r>
              <a:rPr lang="en-US" baseline="0" dirty="0" smtClean="0"/>
              <a:t>. Die </a:t>
            </a:r>
            <a:r>
              <a:rPr lang="en-US" baseline="0" dirty="0" err="1" smtClean="0"/>
              <a:t>Möglichkeit</a:t>
            </a:r>
            <a:r>
              <a:rPr lang="en-US" baseline="0" dirty="0" smtClean="0"/>
              <a:t> den </a:t>
            </a:r>
            <a:r>
              <a:rPr lang="en-US" baseline="0" dirty="0" err="1" smtClean="0"/>
              <a:t>neuen</a:t>
            </a:r>
            <a:r>
              <a:rPr lang="en-US" baseline="0" dirty="0" smtClean="0"/>
              <a:t> </a:t>
            </a:r>
            <a:r>
              <a:rPr lang="en-US" baseline="0" dirty="0" err="1" smtClean="0"/>
              <a:t>Treiber</a:t>
            </a:r>
            <a:r>
              <a:rPr lang="en-US" baseline="0" dirty="0" smtClean="0"/>
              <a:t> </a:t>
            </a:r>
            <a:r>
              <a:rPr lang="en-US" baseline="0" dirty="0" err="1" smtClean="0"/>
              <a:t>direkt</a:t>
            </a:r>
            <a:r>
              <a:rPr lang="en-US" baseline="0" dirty="0" smtClean="0"/>
              <a:t> in die App </a:t>
            </a:r>
            <a:r>
              <a:rPr lang="en-US" baseline="0" dirty="0" err="1" smtClean="0"/>
              <a:t>zu</a:t>
            </a:r>
            <a:r>
              <a:rPr lang="en-US" baseline="0" dirty="0" smtClean="0"/>
              <a:t> </a:t>
            </a:r>
            <a:r>
              <a:rPr lang="en-US" baseline="0" dirty="0" err="1" smtClean="0"/>
              <a:t>integrieren</a:t>
            </a:r>
            <a:r>
              <a:rPr lang="en-US" baseline="0" dirty="0" smtClean="0"/>
              <a:t> </a:t>
            </a:r>
            <a:r>
              <a:rPr lang="en-US" baseline="0" dirty="0" err="1" smtClean="0"/>
              <a:t>scheint</a:t>
            </a:r>
            <a:r>
              <a:rPr lang="en-US" baseline="0" dirty="0" smtClean="0"/>
              <a:t> </a:t>
            </a:r>
            <a:r>
              <a:rPr lang="en-US" baseline="0" dirty="0" err="1" smtClean="0"/>
              <a:t>weniger</a:t>
            </a:r>
            <a:r>
              <a:rPr lang="en-US" baseline="0" dirty="0" smtClean="0"/>
              <a:t> </a:t>
            </a:r>
            <a:r>
              <a:rPr lang="en-US" baseline="0" dirty="0" err="1" smtClean="0"/>
              <a:t>sinnvoll</a:t>
            </a:r>
            <a:r>
              <a:rPr lang="en-US" baseline="0" dirty="0" smtClean="0"/>
              <a:t>, da die App </a:t>
            </a:r>
            <a:r>
              <a:rPr lang="en-US" baseline="0" dirty="0" err="1" smtClean="0"/>
              <a:t>neu</a:t>
            </a:r>
            <a:r>
              <a:rPr lang="en-US" baseline="0" dirty="0" smtClean="0"/>
              <a:t> </a:t>
            </a:r>
            <a:r>
              <a:rPr lang="en-US" baseline="0" dirty="0" err="1" smtClean="0"/>
              <a:t>gepackt</a:t>
            </a:r>
            <a:r>
              <a:rPr lang="en-US" baseline="0" dirty="0" smtClean="0"/>
              <a:t> und </a:t>
            </a:r>
            <a:r>
              <a:rPr lang="en-US" baseline="0" dirty="0" err="1" smtClean="0"/>
              <a:t>optimiert</a:t>
            </a:r>
            <a:r>
              <a:rPr lang="en-US" baseline="0" dirty="0" smtClean="0"/>
              <a:t> </a:t>
            </a:r>
            <a:r>
              <a:rPr lang="en-US" baseline="0" dirty="0" err="1" smtClean="0"/>
              <a:t>werden</a:t>
            </a:r>
            <a:r>
              <a:rPr lang="en-US" baseline="0" dirty="0" smtClean="0"/>
              <a:t> </a:t>
            </a:r>
            <a:r>
              <a:rPr lang="en-US" baseline="0" dirty="0" err="1" smtClean="0"/>
              <a:t>müsste</a:t>
            </a:r>
            <a:r>
              <a:rPr lang="en-US" baseline="0" dirty="0" smtClean="0"/>
              <a:t>, was </a:t>
            </a:r>
            <a:r>
              <a:rPr lang="en-US" baseline="0" dirty="0" err="1" smtClean="0"/>
              <a:t>vor</a:t>
            </a:r>
            <a:r>
              <a:rPr lang="en-US" baseline="0" dirty="0" smtClean="0"/>
              <a:t> </a:t>
            </a:r>
            <a:r>
              <a:rPr lang="en-US" baseline="0" dirty="0" err="1" smtClean="0"/>
              <a:t>allem</a:t>
            </a:r>
            <a:r>
              <a:rPr lang="en-US" baseline="0" dirty="0" smtClean="0"/>
              <a:t> auf </a:t>
            </a:r>
            <a:r>
              <a:rPr lang="en-US" baseline="0" dirty="0" err="1" smtClean="0"/>
              <a:t>leistungsschwächeren</a:t>
            </a:r>
            <a:r>
              <a:rPr lang="en-US" baseline="0" dirty="0" smtClean="0"/>
              <a:t> </a:t>
            </a:r>
            <a:r>
              <a:rPr lang="en-US" baseline="0" dirty="0" err="1" smtClean="0"/>
              <a:t>Handys</a:t>
            </a:r>
            <a:r>
              <a:rPr lang="en-US" baseline="0" dirty="0" smtClean="0"/>
              <a:t> </a:t>
            </a:r>
            <a:r>
              <a:rPr lang="en-US" baseline="0" dirty="0" err="1" smtClean="0"/>
              <a:t>keinen</a:t>
            </a:r>
            <a:r>
              <a:rPr lang="en-US" baseline="0" dirty="0" smtClean="0"/>
              <a:t> </a:t>
            </a:r>
            <a:r>
              <a:rPr lang="en-US" baseline="0" dirty="0" err="1" smtClean="0"/>
              <a:t>akzeptablen</a:t>
            </a:r>
            <a:r>
              <a:rPr lang="en-US" baseline="0" dirty="0" smtClean="0"/>
              <a:t> </a:t>
            </a:r>
            <a:r>
              <a:rPr lang="en-US" baseline="0" dirty="0" err="1" smtClean="0"/>
              <a:t>Zustand</a:t>
            </a:r>
            <a:r>
              <a:rPr lang="en-US" baseline="0" dirty="0" smtClean="0"/>
              <a:t> </a:t>
            </a:r>
            <a:r>
              <a:rPr lang="en-US" baseline="0" dirty="0" err="1" smtClean="0"/>
              <a:t>darstellen</a:t>
            </a:r>
            <a:r>
              <a:rPr lang="en-US" baseline="0" dirty="0" smtClean="0"/>
              <a:t> </a:t>
            </a:r>
            <a:r>
              <a:rPr lang="en-US" baseline="0" dirty="0" err="1" smtClean="0"/>
              <a:t>würde</a:t>
            </a:r>
            <a:r>
              <a:rPr lang="en-US" baseline="0" dirty="0" smtClean="0"/>
              <a:t>. </a:t>
            </a:r>
            <a:r>
              <a:rPr lang="en-US" baseline="0" dirty="0" err="1" smtClean="0"/>
              <a:t>Alternativ</a:t>
            </a:r>
            <a:r>
              <a:rPr lang="en-US" baseline="0" dirty="0" smtClean="0"/>
              <a:t> </a:t>
            </a:r>
            <a:r>
              <a:rPr lang="de-DE" baseline="0" dirty="0" smtClean="0"/>
              <a:t>könnte man sich auch ein auf XML Basis existierendes Treibersystem vorstellen, dass zur Laufzeit dann interpretiert wird.</a:t>
            </a:r>
            <a:r>
              <a:rPr lang="en-US" baseline="0" dirty="0" smtClean="0"/>
              <a:t> Dies </a:t>
            </a:r>
            <a:r>
              <a:rPr lang="en-US" baseline="0" dirty="0" err="1" smtClean="0"/>
              <a:t>ist</a:t>
            </a:r>
            <a:r>
              <a:rPr lang="en-US" baseline="0" dirty="0" smtClean="0"/>
              <a:t> </a:t>
            </a:r>
            <a:r>
              <a:rPr lang="en-US" baseline="0" dirty="0" err="1" smtClean="0"/>
              <a:t>allerdings</a:t>
            </a:r>
            <a:r>
              <a:rPr lang="en-US" baseline="0" dirty="0" smtClean="0"/>
              <a:t> </a:t>
            </a:r>
            <a:r>
              <a:rPr lang="en-US" baseline="0" dirty="0" err="1" smtClean="0"/>
              <a:t>nicht</a:t>
            </a:r>
            <a:r>
              <a:rPr lang="en-US" baseline="0" dirty="0" smtClean="0"/>
              <a:t> </a:t>
            </a:r>
            <a:r>
              <a:rPr lang="en-US" baseline="0" dirty="0" err="1" smtClean="0"/>
              <a:t>leistungsf</a:t>
            </a:r>
            <a:r>
              <a:rPr lang="de-DE" baseline="0" dirty="0" smtClean="0"/>
              <a:t>ähig genug </a:t>
            </a:r>
            <a:r>
              <a:rPr lang="en-US" baseline="0" dirty="0" smtClean="0"/>
              <a:t>(was die M</a:t>
            </a:r>
            <a:r>
              <a:rPr lang="de-DE" baseline="0" dirty="0" smtClean="0"/>
              <a:t>öglichkeiten betrifft</a:t>
            </a:r>
            <a:r>
              <a:rPr lang="en-US" baseline="0" dirty="0" smtClean="0"/>
              <a:t>) um </a:t>
            </a:r>
            <a:r>
              <a:rPr lang="en-US" baseline="0" dirty="0" err="1" smtClean="0"/>
              <a:t>unsere</a:t>
            </a:r>
            <a:r>
              <a:rPr lang="en-US" baseline="0" dirty="0" smtClean="0"/>
              <a:t> </a:t>
            </a:r>
            <a:r>
              <a:rPr lang="en-US" baseline="0" dirty="0" err="1" smtClean="0"/>
              <a:t>Anforderungen</a:t>
            </a:r>
            <a:r>
              <a:rPr lang="en-US" baseline="0" dirty="0" smtClean="0"/>
              <a:t> </a:t>
            </a:r>
            <a:r>
              <a:rPr lang="en-US" baseline="0" dirty="0" err="1" smtClean="0"/>
              <a:t>zu</a:t>
            </a:r>
            <a:r>
              <a:rPr lang="en-US" baseline="0" dirty="0" smtClean="0"/>
              <a:t> </a:t>
            </a:r>
            <a:r>
              <a:rPr lang="en-US" baseline="0" dirty="0" err="1" smtClean="0"/>
              <a:t>erf</a:t>
            </a:r>
            <a:r>
              <a:rPr lang="de-DE" baseline="0" dirty="0" smtClean="0"/>
              <a:t>üllen. </a:t>
            </a:r>
            <a:r>
              <a:rPr lang="en-US" baseline="0" dirty="0" err="1" smtClean="0"/>
              <a:t>Daher</a:t>
            </a:r>
            <a:r>
              <a:rPr lang="en-US" baseline="0" dirty="0" smtClean="0"/>
              <a:t> </a:t>
            </a:r>
            <a:r>
              <a:rPr lang="en-US" baseline="0" dirty="0" err="1" smtClean="0"/>
              <a:t>haben</a:t>
            </a:r>
            <a:r>
              <a:rPr lang="en-US" baseline="0" dirty="0" smtClean="0"/>
              <a:t> </a:t>
            </a:r>
            <a:r>
              <a:rPr lang="en-US" baseline="0" dirty="0" err="1" smtClean="0"/>
              <a:t>wir</a:t>
            </a:r>
            <a:r>
              <a:rPr lang="en-US" baseline="0" dirty="0" smtClean="0"/>
              <a:t> </a:t>
            </a:r>
            <a:r>
              <a:rPr lang="en-US" baseline="0" dirty="0" err="1" smtClean="0"/>
              <a:t>uns</a:t>
            </a:r>
            <a:r>
              <a:rPr lang="en-US" baseline="0" dirty="0" smtClean="0"/>
              <a:t> </a:t>
            </a:r>
            <a:r>
              <a:rPr lang="de-DE" baseline="0" dirty="0" smtClean="0"/>
              <a:t>für Treiberapps entschieden, die bspw. mehrere Sensoren bündeln und gleichzeitig bei Garment OS registrieren können.</a:t>
            </a:r>
            <a:r>
              <a:rPr lang="en-US" baseline="0" dirty="0" smtClean="0"/>
              <a:t> Die </a:t>
            </a:r>
            <a:r>
              <a:rPr lang="en-US" baseline="0" dirty="0" err="1" smtClean="0"/>
              <a:t>Funktion</a:t>
            </a:r>
            <a:r>
              <a:rPr lang="en-US" baseline="0" dirty="0" smtClean="0"/>
              <a:t> </a:t>
            </a:r>
            <a:r>
              <a:rPr lang="en-US" baseline="0" dirty="0" err="1" smtClean="0"/>
              <a:t>daf</a:t>
            </a:r>
            <a:r>
              <a:rPr lang="de-DE" baseline="0" dirty="0" smtClean="0"/>
              <a:t>ür ist im SDK integriert. Der Treiber ansich ist ein Interface bzw. eine abstrakte Klasse, in dem vom Nutzer zwei Funktionen implementiert werden müssen. </a:t>
            </a:r>
            <a:endParaRPr lang="en-US"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D707C79-0B5D-4ADA-90AF-5617224B7BD9}" type="datetime1">
              <a:rPr lang="en-US" smtClean="0"/>
              <a:t>4/15/2015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96795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Der Sensor </a:t>
            </a:r>
            <a:r>
              <a:rPr lang="en-US" dirty="0" err="1" smtClean="0"/>
              <a:t>ist</a:t>
            </a:r>
            <a:r>
              <a:rPr lang="en-US" dirty="0" smtClean="0"/>
              <a:t> </a:t>
            </a:r>
            <a:r>
              <a:rPr lang="en-US" dirty="0" err="1" smtClean="0"/>
              <a:t>dem</a:t>
            </a:r>
            <a:r>
              <a:rPr lang="en-US" dirty="0" smtClean="0"/>
              <a:t> System </a:t>
            </a:r>
            <a:r>
              <a:rPr lang="en-US" dirty="0" err="1" smtClean="0"/>
              <a:t>bereits</a:t>
            </a:r>
            <a:r>
              <a:rPr lang="en-US" dirty="0" smtClean="0"/>
              <a:t> </a:t>
            </a:r>
            <a:r>
              <a:rPr lang="en-US" dirty="0" err="1" smtClean="0"/>
              <a:t>bekannt</a:t>
            </a:r>
            <a:r>
              <a:rPr lang="en-US" dirty="0" smtClean="0"/>
              <a:t> und</a:t>
            </a:r>
            <a:r>
              <a:rPr lang="en-US" baseline="0" dirty="0" smtClean="0"/>
              <a:t> </a:t>
            </a:r>
            <a:r>
              <a:rPr lang="en-US" baseline="0" dirty="0" err="1" smtClean="0"/>
              <a:t>mit</a:t>
            </a:r>
            <a:r>
              <a:rPr lang="en-US" baseline="0" dirty="0" smtClean="0"/>
              <a:t> </a:t>
            </a:r>
            <a:r>
              <a:rPr lang="en-US" baseline="0" dirty="0" err="1" smtClean="0"/>
              <a:t>richtigen</a:t>
            </a:r>
            <a:r>
              <a:rPr lang="en-US" baseline="0" dirty="0" smtClean="0"/>
              <a:t> </a:t>
            </a:r>
            <a:r>
              <a:rPr lang="en-US" baseline="0" dirty="0" err="1" smtClean="0"/>
              <a:t>Treiber</a:t>
            </a:r>
            <a:r>
              <a:rPr lang="en-US" baseline="0" dirty="0" smtClean="0"/>
              <a:t> am System </a:t>
            </a:r>
            <a:r>
              <a:rPr lang="en-US" baseline="0" dirty="0" err="1" smtClean="0"/>
              <a:t>registriert</a:t>
            </a:r>
            <a:r>
              <a:rPr lang="en-US" baseline="0" dirty="0" smtClean="0"/>
              <a:t>, </a:t>
            </a:r>
            <a:r>
              <a:rPr lang="en-US" baseline="0" dirty="0" err="1" smtClean="0"/>
              <a:t>dieser</a:t>
            </a:r>
            <a:r>
              <a:rPr lang="en-US" baseline="0" dirty="0" smtClean="0"/>
              <a:t> </a:t>
            </a:r>
            <a:r>
              <a:rPr lang="en-US" baseline="0" dirty="0" err="1" smtClean="0"/>
              <a:t>emp</a:t>
            </a:r>
            <a:r>
              <a:rPr lang="de-DE" baseline="0" dirty="0" smtClean="0"/>
              <a:t>fängt nun die Sensordaten. Diese Rohstrom an Sensordaten leitet der Sensor weiter an den Sensor Thread. Jeder Sensor hat seinen eigenen Thread, sodass dieser komplett unabhängig von den anderen Sensoren laufen und agieren kann</a:t>
            </a:r>
            <a:r>
              <a:rPr lang="en-US" baseline="0" dirty="0" smtClean="0"/>
              <a:t>. </a:t>
            </a:r>
            <a:r>
              <a:rPr lang="en-US" baseline="0" dirty="0" err="1" smtClean="0"/>
              <a:t>Dieser</a:t>
            </a:r>
            <a:r>
              <a:rPr lang="en-US" baseline="0" dirty="0" smtClean="0"/>
              <a:t> Sensor Thread </a:t>
            </a:r>
            <a:r>
              <a:rPr lang="en-US" baseline="0" dirty="0" err="1" smtClean="0"/>
              <a:t>steuert</a:t>
            </a:r>
            <a:r>
              <a:rPr lang="en-US" baseline="0" dirty="0" smtClean="0"/>
              <a:t> den Sensor und </a:t>
            </a:r>
            <a:r>
              <a:rPr lang="en-US" baseline="0" dirty="0" err="1" smtClean="0"/>
              <a:t>leitet</a:t>
            </a:r>
            <a:r>
              <a:rPr lang="en-US" baseline="0" dirty="0" smtClean="0"/>
              <a:t> </a:t>
            </a:r>
            <a:r>
              <a:rPr lang="en-US" baseline="0" dirty="0" err="1" smtClean="0"/>
              <a:t>diese</a:t>
            </a:r>
            <a:r>
              <a:rPr lang="en-US" baseline="0" dirty="0" smtClean="0"/>
              <a:t> </a:t>
            </a:r>
            <a:r>
              <a:rPr lang="en-US" baseline="0" dirty="0" err="1" smtClean="0"/>
              <a:t>Rohdaten</a:t>
            </a:r>
            <a:r>
              <a:rPr lang="en-US" baseline="0" dirty="0" smtClean="0"/>
              <a:t> </a:t>
            </a:r>
            <a:r>
              <a:rPr lang="en-US" baseline="0" dirty="0" err="1" smtClean="0"/>
              <a:t>weiter</a:t>
            </a:r>
            <a:r>
              <a:rPr lang="en-US" baseline="0" dirty="0" smtClean="0"/>
              <a:t> an die </a:t>
            </a:r>
            <a:r>
              <a:rPr lang="en-US" baseline="0" dirty="0" err="1" smtClean="0"/>
              <a:t>Treiber</a:t>
            </a:r>
            <a:r>
              <a:rPr lang="en-US" baseline="0" dirty="0" smtClean="0"/>
              <a:t> App, </a:t>
            </a:r>
            <a:r>
              <a:rPr lang="en-US" baseline="0" dirty="0" err="1" smtClean="0"/>
              <a:t>genauer</a:t>
            </a:r>
            <a:r>
              <a:rPr lang="en-US" baseline="0" dirty="0" smtClean="0"/>
              <a:t> an den </a:t>
            </a:r>
            <a:r>
              <a:rPr lang="en-US" baseline="0" dirty="0" err="1" smtClean="0"/>
              <a:t>dem</a:t>
            </a:r>
            <a:r>
              <a:rPr lang="en-US" baseline="0" dirty="0" smtClean="0"/>
              <a:t> Sensor </a:t>
            </a:r>
            <a:r>
              <a:rPr lang="en-US" baseline="0" dirty="0" err="1" smtClean="0"/>
              <a:t>zugewiesenen</a:t>
            </a:r>
            <a:r>
              <a:rPr lang="en-US" baseline="0" dirty="0" smtClean="0"/>
              <a:t> </a:t>
            </a:r>
            <a:r>
              <a:rPr lang="en-US" baseline="0" dirty="0" err="1" smtClean="0"/>
              <a:t>Treiber</a:t>
            </a:r>
            <a:r>
              <a:rPr lang="en-US" baseline="0" dirty="0" smtClean="0"/>
              <a:t>. </a:t>
            </a:r>
            <a:r>
              <a:rPr lang="en-US" baseline="0" dirty="0" err="1" smtClean="0"/>
              <a:t>Dieser</a:t>
            </a:r>
            <a:r>
              <a:rPr lang="en-US" baseline="0" dirty="0" smtClean="0"/>
              <a:t> </a:t>
            </a:r>
            <a:r>
              <a:rPr lang="en-US" baseline="0" dirty="0" err="1" smtClean="0"/>
              <a:t>erzeugt</a:t>
            </a:r>
            <a:r>
              <a:rPr lang="en-US" baseline="0" dirty="0" smtClean="0"/>
              <a:t> nun </a:t>
            </a:r>
            <a:r>
              <a:rPr lang="en-US" baseline="0" dirty="0" err="1" smtClean="0"/>
              <a:t>aus</a:t>
            </a:r>
            <a:r>
              <a:rPr lang="en-US" baseline="0" dirty="0" smtClean="0"/>
              <a:t> den </a:t>
            </a:r>
            <a:r>
              <a:rPr lang="en-US" baseline="0" dirty="0" err="1" smtClean="0"/>
              <a:t>erhaltenen</a:t>
            </a:r>
            <a:r>
              <a:rPr lang="en-US" baseline="0" dirty="0" smtClean="0"/>
              <a:t> </a:t>
            </a:r>
            <a:r>
              <a:rPr lang="en-US" baseline="0" dirty="0" err="1" smtClean="0"/>
              <a:t>Rohdaten</a:t>
            </a:r>
            <a:r>
              <a:rPr lang="en-US" baseline="0" dirty="0" smtClean="0"/>
              <a:t> die </a:t>
            </a:r>
            <a:r>
              <a:rPr lang="en-US" baseline="0" dirty="0" err="1" smtClean="0"/>
              <a:t>Sensorwerte</a:t>
            </a:r>
            <a:r>
              <a:rPr lang="en-US" baseline="0" dirty="0" smtClean="0"/>
              <a:t>. </a:t>
            </a:r>
            <a:r>
              <a:rPr lang="en-US" baseline="0" dirty="0" err="1" smtClean="0"/>
              <a:t>Sofern</a:t>
            </a:r>
            <a:r>
              <a:rPr lang="en-US" baseline="0" dirty="0" smtClean="0"/>
              <a:t> der </a:t>
            </a:r>
            <a:r>
              <a:rPr lang="en-US" baseline="0" dirty="0" err="1" smtClean="0"/>
              <a:t>Treiber</a:t>
            </a:r>
            <a:r>
              <a:rPr lang="en-US" baseline="0" dirty="0" smtClean="0"/>
              <a:t> </a:t>
            </a:r>
            <a:r>
              <a:rPr lang="en-US" baseline="0" dirty="0" err="1" smtClean="0"/>
              <a:t>mit</a:t>
            </a:r>
            <a:r>
              <a:rPr lang="en-US" baseline="0" dirty="0" smtClean="0"/>
              <a:t> der </a:t>
            </a:r>
            <a:r>
              <a:rPr lang="en-US" baseline="0" dirty="0" err="1" smtClean="0"/>
              <a:t>Auswertung</a:t>
            </a:r>
            <a:r>
              <a:rPr lang="en-US" baseline="0" dirty="0" smtClean="0"/>
              <a:t> der </a:t>
            </a:r>
            <a:r>
              <a:rPr lang="en-US" baseline="0" dirty="0" err="1" smtClean="0"/>
              <a:t>erhaltenen</a:t>
            </a:r>
            <a:r>
              <a:rPr lang="en-US" baseline="0" dirty="0" smtClean="0"/>
              <a:t> </a:t>
            </a:r>
            <a:r>
              <a:rPr lang="en-US" baseline="0" dirty="0" err="1" smtClean="0"/>
              <a:t>Daten</a:t>
            </a:r>
            <a:r>
              <a:rPr lang="en-US" baseline="0" dirty="0" smtClean="0"/>
              <a:t> </a:t>
            </a:r>
            <a:r>
              <a:rPr lang="en-US" baseline="0" dirty="0" err="1" smtClean="0"/>
              <a:t>fertig</a:t>
            </a:r>
            <a:r>
              <a:rPr lang="en-US" baseline="0" dirty="0" smtClean="0"/>
              <a:t> </a:t>
            </a:r>
            <a:r>
              <a:rPr lang="en-US" baseline="0" dirty="0" err="1" smtClean="0"/>
              <a:t>ist</a:t>
            </a:r>
            <a:r>
              <a:rPr lang="en-US" baseline="0" dirty="0" smtClean="0"/>
              <a:t>, </a:t>
            </a:r>
            <a:r>
              <a:rPr lang="en-US" baseline="0" dirty="0" err="1" smtClean="0"/>
              <a:t>sendet</a:t>
            </a:r>
            <a:r>
              <a:rPr lang="en-US" baseline="0" dirty="0" smtClean="0"/>
              <a:t> </a:t>
            </a:r>
            <a:r>
              <a:rPr lang="en-US" baseline="0" dirty="0" err="1" smtClean="0"/>
              <a:t>dieser</a:t>
            </a:r>
            <a:r>
              <a:rPr lang="en-US" baseline="0" dirty="0" smtClean="0"/>
              <a:t> sein </a:t>
            </a:r>
            <a:r>
              <a:rPr lang="en-US" baseline="0" dirty="0" err="1" smtClean="0"/>
              <a:t>Ergebnis</a:t>
            </a:r>
            <a:r>
              <a:rPr lang="en-US" baseline="0" dirty="0" smtClean="0"/>
              <a:t> </a:t>
            </a:r>
            <a:r>
              <a:rPr lang="en-US" baseline="0" dirty="0" err="1" smtClean="0"/>
              <a:t>weiter</a:t>
            </a:r>
            <a:r>
              <a:rPr lang="en-US" baseline="0" dirty="0" smtClean="0"/>
              <a:t> an Garment OS, </a:t>
            </a:r>
            <a:r>
              <a:rPr lang="en-US" baseline="0" dirty="0" err="1" smtClean="0"/>
              <a:t>welche</a:t>
            </a:r>
            <a:r>
              <a:rPr lang="en-US" baseline="0" dirty="0" smtClean="0"/>
              <a:t> nun die Sensor </a:t>
            </a:r>
            <a:r>
              <a:rPr lang="en-US" baseline="0" dirty="0" err="1" smtClean="0"/>
              <a:t>Daten</a:t>
            </a:r>
            <a:r>
              <a:rPr lang="en-US" baseline="0" dirty="0" smtClean="0"/>
              <a:t> </a:t>
            </a:r>
            <a:r>
              <a:rPr lang="en-US" baseline="0" dirty="0" err="1" smtClean="0"/>
              <a:t>verarbeiten</a:t>
            </a:r>
            <a:r>
              <a:rPr lang="en-US" baseline="0" dirty="0" smtClean="0"/>
              <a:t> und </a:t>
            </a:r>
            <a:r>
              <a:rPr lang="en-US" baseline="0" dirty="0" err="1" smtClean="0"/>
              <a:t>speichern</a:t>
            </a:r>
            <a:r>
              <a:rPr lang="en-US" baseline="0" dirty="0" smtClean="0"/>
              <a:t> </a:t>
            </a:r>
            <a:r>
              <a:rPr lang="en-US" baseline="0" dirty="0" err="1" smtClean="0"/>
              <a:t>kann</a:t>
            </a:r>
            <a:r>
              <a:rPr lang="en-US" baseline="0" dirty="0" smtClean="0"/>
              <a:t>. Ab </a:t>
            </a:r>
            <a:r>
              <a:rPr lang="en-US" baseline="0" dirty="0" err="1" smtClean="0"/>
              <a:t>diesem</a:t>
            </a:r>
            <a:r>
              <a:rPr lang="en-US" baseline="0" dirty="0" smtClean="0"/>
              <a:t> </a:t>
            </a:r>
            <a:r>
              <a:rPr lang="en-US" baseline="0" dirty="0" err="1" smtClean="0"/>
              <a:t>Schritt</a:t>
            </a:r>
            <a:r>
              <a:rPr lang="en-US" baseline="0" dirty="0" smtClean="0"/>
              <a:t> </a:t>
            </a:r>
            <a:r>
              <a:rPr lang="en-US" baseline="0" dirty="0" err="1" smtClean="0"/>
              <a:t>gibt</a:t>
            </a:r>
            <a:r>
              <a:rPr lang="en-US" baseline="0" dirty="0" smtClean="0"/>
              <a:t> </a:t>
            </a:r>
            <a:r>
              <a:rPr lang="en-US" baseline="0" dirty="0" err="1" smtClean="0"/>
              <a:t>es</a:t>
            </a:r>
            <a:r>
              <a:rPr lang="en-US" baseline="0" dirty="0" smtClean="0"/>
              <a:t> </a:t>
            </a:r>
            <a:r>
              <a:rPr lang="en-US" baseline="0" dirty="0" err="1" smtClean="0"/>
              <a:t>keinen</a:t>
            </a:r>
            <a:r>
              <a:rPr lang="en-US" baseline="0" dirty="0" smtClean="0"/>
              <a:t> </a:t>
            </a:r>
            <a:r>
              <a:rPr lang="en-US" baseline="0" dirty="0" err="1" smtClean="0"/>
              <a:t>Unterschied</a:t>
            </a:r>
            <a:r>
              <a:rPr lang="en-US" baseline="0" dirty="0" smtClean="0"/>
              <a:t> </a:t>
            </a:r>
            <a:r>
              <a:rPr lang="en-US" baseline="0" dirty="0" err="1" smtClean="0"/>
              <a:t>mehr</a:t>
            </a:r>
            <a:r>
              <a:rPr lang="en-US" baseline="0" dirty="0" smtClean="0"/>
              <a:t> </a:t>
            </a:r>
            <a:r>
              <a:rPr lang="en-US" baseline="0" dirty="0" err="1" smtClean="0"/>
              <a:t>zwischen</a:t>
            </a:r>
            <a:r>
              <a:rPr lang="en-US" baseline="0" dirty="0" smtClean="0"/>
              <a:t> </a:t>
            </a:r>
            <a:r>
              <a:rPr lang="en-US" baseline="0" dirty="0" err="1" smtClean="0"/>
              <a:t>internen</a:t>
            </a:r>
            <a:r>
              <a:rPr lang="en-US" baseline="0" dirty="0" smtClean="0"/>
              <a:t> </a:t>
            </a:r>
            <a:r>
              <a:rPr lang="en-US" baseline="0" dirty="0" err="1" smtClean="0"/>
              <a:t>Sensoren</a:t>
            </a:r>
            <a:r>
              <a:rPr lang="en-US" baseline="0" dirty="0" smtClean="0"/>
              <a:t> f</a:t>
            </a:r>
            <a:r>
              <a:rPr lang="de-DE" baseline="0" dirty="0" smtClean="0"/>
              <a:t>ür die die benötigten Treiber bereits im S</a:t>
            </a:r>
            <a:r>
              <a:rPr lang="en-US" baseline="0" dirty="0" err="1" smtClean="0"/>
              <a:t>ystem</a:t>
            </a:r>
            <a:r>
              <a:rPr lang="en-US" baseline="0" dirty="0" smtClean="0"/>
              <a:t> </a:t>
            </a:r>
            <a:r>
              <a:rPr lang="en-US" baseline="0" dirty="0" err="1" smtClean="0"/>
              <a:t>implementiert</a:t>
            </a:r>
            <a:r>
              <a:rPr lang="en-US" baseline="0" dirty="0" smtClean="0"/>
              <a:t> </a:t>
            </a:r>
            <a:r>
              <a:rPr lang="en-US" baseline="0" dirty="0" err="1" smtClean="0"/>
              <a:t>sind</a:t>
            </a:r>
            <a:r>
              <a:rPr lang="en-US" baseline="0" dirty="0" smtClean="0"/>
              <a:t> </a:t>
            </a:r>
            <a:r>
              <a:rPr lang="en-US" baseline="0" dirty="0" err="1" smtClean="0"/>
              <a:t>oder</a:t>
            </a:r>
            <a:r>
              <a:rPr lang="en-US" baseline="0" dirty="0" smtClean="0"/>
              <a:t> </a:t>
            </a:r>
            <a:r>
              <a:rPr lang="en-US" baseline="0" dirty="0" err="1" smtClean="0"/>
              <a:t>zwischen</a:t>
            </a:r>
            <a:r>
              <a:rPr lang="en-US" baseline="0" dirty="0" smtClean="0"/>
              <a:t> </a:t>
            </a:r>
            <a:r>
              <a:rPr lang="en-US" baseline="0" dirty="0" err="1" smtClean="0"/>
              <a:t>nachtr</a:t>
            </a:r>
            <a:r>
              <a:rPr lang="de-DE" baseline="0" dirty="0" smtClean="0"/>
              <a:t>äglich hinzugefügten Treibern und Sensoren. </a:t>
            </a:r>
            <a:endParaRPr lang="en-US"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D707C79-0B5D-4ADA-90AF-5617224B7BD9}" type="datetime1">
              <a:rPr lang="en-US" smtClean="0"/>
              <a:t>4/15/2015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22034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000" kern="1200" dirty="0" smtClean="0">
                <a:solidFill>
                  <a:schemeClr val="tx1"/>
                </a:solidFill>
                <a:latin typeface="Segoe UI Light" pitchFamily="34" charset="0"/>
                <a:ea typeface="+mn-ea"/>
                <a:cs typeface="+mn-cs"/>
              </a:rPr>
              <a:t>Es gibt immer mehr Sensoren,</a:t>
            </a:r>
            <a:r>
              <a:rPr lang="de-DE" sz="1000" kern="1200" baseline="0" dirty="0" smtClean="0">
                <a:solidFill>
                  <a:schemeClr val="tx1"/>
                </a:solidFill>
                <a:latin typeface="Segoe UI Light" pitchFamily="34" charset="0"/>
                <a:ea typeface="+mn-ea"/>
                <a:cs typeface="+mn-cs"/>
              </a:rPr>
              <a:t> sie werden</a:t>
            </a:r>
            <a:r>
              <a:rPr lang="de-DE" sz="1000" kern="1200" dirty="0" smtClean="0">
                <a:solidFill>
                  <a:schemeClr val="tx1"/>
                </a:solidFill>
                <a:latin typeface="Segoe UI Light" pitchFamily="34" charset="0"/>
                <a:ea typeface="+mn-ea"/>
                <a:cs typeface="+mn-cs"/>
              </a:rPr>
              <a:t> immer kleiner</a:t>
            </a:r>
          </a:p>
          <a:p>
            <a:r>
              <a:rPr lang="de-DE" sz="1000" kern="1200" dirty="0" smtClean="0">
                <a:solidFill>
                  <a:schemeClr val="tx1"/>
                </a:solidFill>
                <a:latin typeface="Segoe UI Light" pitchFamily="34" charset="0"/>
                <a:ea typeface="+mn-ea"/>
                <a:cs typeface="+mn-cs"/>
              </a:rPr>
              <a:t>sind noch nicht so beliebt, weil die Sensoren immer nur für einen Hersteller funktionieren</a:t>
            </a:r>
          </a:p>
        </p:txBody>
      </p:sp>
      <p:sp>
        <p:nvSpPr>
          <p:cNvPr id="4" name="Überschriftenplatzhalter 3"/>
          <p:cNvSpPr>
            <a:spLocks noGrp="1"/>
          </p:cNvSpPr>
          <p:nvPr>
            <p:ph type="hdr" sz="quarter" idx="10"/>
          </p:nvPr>
        </p:nvSpPr>
        <p:spPr/>
        <p:txBody>
          <a:bodyPr/>
          <a:lstStyle/>
          <a:p>
            <a:r>
              <a:rPr lang="en-US" smtClean="0"/>
              <a:t>Build 2013</a:t>
            </a:r>
            <a:endParaRPr lang="en-US" dirty="0"/>
          </a:p>
        </p:txBody>
      </p:sp>
      <p:sp>
        <p:nvSpPr>
          <p:cNvPr id="5" name="Fußzeilenplatzhalt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AD707C79-0B5D-4ADA-90AF-5617224B7BD9}" type="datetime1">
              <a:rPr lang="en-US" smtClean="0"/>
              <a:t>4/15/2015</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85014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3D59BFD-823D-4626-AB0A-E8EDD78545DF}" type="datetime1">
              <a:rPr lang="en-US" smtClean="0"/>
              <a:t>4/15/2015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12753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Betrachtet man </a:t>
            </a:r>
            <a:r>
              <a:rPr lang="de-DE" dirty="0" err="1" smtClean="0"/>
              <a:t>Garment</a:t>
            </a:r>
            <a:r>
              <a:rPr lang="de-DE" dirty="0" smtClean="0"/>
              <a:t> OS als Gesamtsystem kann man es in zwei große Schichten aufteilen. Zum einen das SDK (Software Development Kit) und zum anderen der GOSS (</a:t>
            </a:r>
            <a:r>
              <a:rPr lang="de-DE" dirty="0" err="1" smtClean="0"/>
              <a:t>Garment</a:t>
            </a:r>
            <a:r>
              <a:rPr lang="de-DE" dirty="0" smtClean="0"/>
              <a:t> OS Service). Das SDK dient als Grundlage für alle Apps die Funktionen von </a:t>
            </a:r>
            <a:r>
              <a:rPr lang="de-DE" dirty="0" err="1" smtClean="0"/>
              <a:t>Garment</a:t>
            </a:r>
            <a:r>
              <a:rPr lang="de-DE" dirty="0" smtClean="0"/>
              <a:t> OS verwenden, auch die </a:t>
            </a:r>
            <a:r>
              <a:rPr lang="de-DE" dirty="0" err="1" smtClean="0"/>
              <a:t>Garment</a:t>
            </a:r>
            <a:r>
              <a:rPr lang="de-DE" dirty="0" smtClean="0"/>
              <a:t> OS Settings App verwendet eine modifizierte Version des Garment OS SDK, welches es nur als Teil der App gibt und nicht seperat verwendet werden kann. </a:t>
            </a:r>
          </a:p>
          <a:p>
            <a:r>
              <a:rPr lang="de-DE" dirty="0" smtClean="0"/>
              <a:t>Das SDK ist aufgeteilt in die verschiedenen Module die es bietet. Zum einen erlaubt das SDK sich für verschiedene Events über einen Callback zu registrieren. Wird das passende Event wird im Service festgestellt wird der Callback ausgelöst und die App so über das Eintreten des Events informiert. Um Sensordaten abzurufen stehen uns als zwei Möglichkeiten zur Verfügung, zum einen kann dies über die gerade beschriebenen Callback Funktionen erledigt werden; alternativ kann allerdings auch aktiv der aktuelle Sensorwert einer der verfügbaren Sensoren abgefragt werden. Teil des SDK ist auch das Development Module welches den Nutzern erlaubt relativ einfach und ohne große Programmierkenntnisse eigene Apps zu erstellen, doch dazu später mehr. </a:t>
            </a:r>
          </a:p>
          <a:p>
            <a:r>
              <a:rPr lang="de-DE" dirty="0" smtClean="0"/>
              <a:t>Die verfügbaren SDK Module basieren auf einem APIFunctions Layer der alle benötigten Funktionen bereitstellt. Die Funktionen sind Teil der Interprozesskommunikation und kommunizieren und beziehen ihre Daten aus dem </a:t>
            </a:r>
            <a:r>
              <a:rPr lang="de-DE" dirty="0" err="1" smtClean="0"/>
              <a:t>Garment</a:t>
            </a:r>
            <a:r>
              <a:rPr lang="de-DE" dirty="0" smtClean="0"/>
              <a:t> OS Service. Um die Interprozess kommunation herzustellen verwendet das SDK das API Handle, welches dafür sorgt, dass beim App Start die Verbindung zum Service hergestellt wird. </a:t>
            </a:r>
          </a:p>
          <a:p>
            <a:r>
              <a:rPr lang="de-DE" dirty="0" smtClean="0"/>
              <a:t>Der GOSS nimmt diese Anfragen von außen über den API Binder entgegen. Dieser ist auch dafür verantwortlich die in den API Functions gebündeleten Funktionen wieder auf die verschiedenen Module aufzuteilen. </a:t>
            </a:r>
            <a:endParaRPr lang="en-US"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A81FCC3-4870-47C0-A277-6259EF281FDF}" type="datetime1">
              <a:rPr lang="en-US" smtClean="0"/>
              <a:t>4/15/2015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89204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Viele</a:t>
            </a:r>
            <a:r>
              <a:rPr lang="de-DE" baseline="0" dirty="0" smtClean="0"/>
              <a:t> Systeme bieten die Interprozesskommunikation über geteilten Speicher an, auf Android Systemen ist dies allerdings nicht ohne weiteres möglich und ein direkter, prozessübergreifender Speicherzugriff ist nicht möglich. Um dennoch über Prozesse hinweg miteinander kommunizieren zu können gibt es für Android Systeme die AIDL, welche eine Abstraktion des im Android Kernel implementierten Binder Konzepts darstellt. Hierbei kann ein funktionales Interface (</a:t>
            </a:r>
            <a:r>
              <a:rPr lang="en-US" baseline="0" dirty="0" err="1" smtClean="0"/>
              <a:t>Implementierungslose</a:t>
            </a:r>
            <a:r>
              <a:rPr lang="en-US" baseline="0" dirty="0" smtClean="0"/>
              <a:t> </a:t>
            </a:r>
            <a:r>
              <a:rPr lang="en-US" baseline="0" dirty="0" err="1" smtClean="0"/>
              <a:t>Methoden</a:t>
            </a:r>
            <a:r>
              <a:rPr lang="en-US" baseline="0" dirty="0" smtClean="0"/>
              <a:t>) </a:t>
            </a:r>
            <a:r>
              <a:rPr lang="en-US" baseline="0" dirty="0" err="1" smtClean="0"/>
              <a:t>definiert</a:t>
            </a:r>
            <a:r>
              <a:rPr lang="en-US" baseline="0" dirty="0" smtClean="0"/>
              <a:t> </a:t>
            </a:r>
            <a:r>
              <a:rPr lang="en-US" baseline="0" dirty="0" err="1" smtClean="0"/>
              <a:t>werden</a:t>
            </a:r>
            <a:r>
              <a:rPr lang="en-US" baseline="0" dirty="0" smtClean="0"/>
              <a:t>. </a:t>
            </a:r>
            <a:r>
              <a:rPr lang="de-DE" baseline="0" dirty="0" smtClean="0"/>
              <a:t>Über diese Schnittstelle ist es jedoch nur möglich primitive Datentypen zu übertragen, sodass eigene Objekte auch zerlegt werden müssen um diese über diese Schnittstelle zu übertragen.</a:t>
            </a:r>
            <a:endParaRPr lang="en-US"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D707C79-0B5D-4ADA-90AF-5617224B7BD9}" type="datetime1">
              <a:rPr lang="en-US" smtClean="0"/>
              <a:t>4/15/2015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61990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Referenz</a:t>
            </a:r>
            <a:r>
              <a:rPr lang="en-US" dirty="0" smtClean="0"/>
              <a:t> </a:t>
            </a:r>
            <a:r>
              <a:rPr lang="en-US" dirty="0" err="1" smtClean="0"/>
              <a:t>zum</a:t>
            </a:r>
            <a:r>
              <a:rPr lang="en-US" dirty="0" smtClean="0"/>
              <a:t> this</a:t>
            </a:r>
            <a:r>
              <a:rPr lang="en-US" baseline="0" dirty="0" smtClean="0"/>
              <a:t> </a:t>
            </a:r>
            <a:r>
              <a:rPr lang="en-US" baseline="0" dirty="0" err="1" smtClean="0"/>
              <a:t>Objekt</a:t>
            </a:r>
            <a:r>
              <a:rPr lang="en-US" baseline="0" dirty="0" smtClean="0"/>
              <a:t> </a:t>
            </a:r>
            <a:r>
              <a:rPr lang="en-US" baseline="0" dirty="0" err="1" smtClean="0"/>
              <a:t>als</a:t>
            </a:r>
            <a:r>
              <a:rPr lang="en-US" baseline="0" dirty="0" smtClean="0"/>
              <a:t> Parameter </a:t>
            </a:r>
            <a:r>
              <a:rPr lang="de-DE" baseline="0" dirty="0" smtClean="0"/>
              <a:t>übergeben, da Funktion statisch und Referen</a:t>
            </a:r>
            <a:r>
              <a:rPr lang="en-US" baseline="0" dirty="0" smtClean="0"/>
              <a:t>z </a:t>
            </a:r>
            <a:r>
              <a:rPr lang="en-US" baseline="0" dirty="0" err="1" smtClean="0"/>
              <a:t>sonst</a:t>
            </a:r>
            <a:r>
              <a:rPr lang="en-US" baseline="0" dirty="0" smtClean="0"/>
              <a:t> </a:t>
            </a:r>
            <a:r>
              <a:rPr lang="en-US" baseline="0" dirty="0" err="1" smtClean="0"/>
              <a:t>nicht</a:t>
            </a:r>
            <a:r>
              <a:rPr lang="en-US" baseline="0" dirty="0" smtClean="0"/>
              <a:t> </a:t>
            </a:r>
            <a:r>
              <a:rPr lang="en-US" baseline="0" dirty="0" err="1" smtClean="0"/>
              <a:t>hergestellt</a:t>
            </a:r>
            <a:r>
              <a:rPr lang="en-US" baseline="0" dirty="0" smtClean="0"/>
              <a:t> </a:t>
            </a:r>
            <a:r>
              <a:rPr lang="en-US" baseline="0" dirty="0" err="1" smtClean="0"/>
              <a:t>werden</a:t>
            </a:r>
            <a:r>
              <a:rPr lang="en-US" baseline="0" dirty="0" smtClean="0"/>
              <a:t> </a:t>
            </a:r>
            <a:r>
              <a:rPr lang="en-US" baseline="0" dirty="0" err="1" smtClean="0"/>
              <a:t>kann</a:t>
            </a:r>
            <a:r>
              <a:rPr lang="en-US" baseline="0" dirty="0" smtClean="0"/>
              <a:t>.</a:t>
            </a:r>
            <a:r>
              <a:rPr lang="en-US" dirty="0" smtClean="0"/>
              <a:t> </a:t>
            </a:r>
            <a:r>
              <a:rPr lang="en-US" dirty="0" err="1" smtClean="0"/>
              <a:t>Genauer</a:t>
            </a:r>
            <a:r>
              <a:rPr lang="en-US" dirty="0" smtClean="0"/>
              <a:t> auf der n</a:t>
            </a:r>
            <a:r>
              <a:rPr lang="de-DE" dirty="0" smtClean="0"/>
              <a:t>ächsten</a:t>
            </a:r>
            <a:r>
              <a:rPr lang="de-DE" baseline="0" dirty="0" smtClean="0"/>
              <a:t> Folie, falls </a:t>
            </a:r>
            <a:r>
              <a:rPr lang="en-US" baseline="0" dirty="0" err="1" smtClean="0"/>
              <a:t>zu</a:t>
            </a:r>
            <a:r>
              <a:rPr lang="en-US" baseline="0" dirty="0" smtClean="0"/>
              <a:t> </a:t>
            </a:r>
            <a:r>
              <a:rPr lang="en-US" baseline="0" dirty="0" err="1" smtClean="0"/>
              <a:t>klar</a:t>
            </a:r>
            <a:r>
              <a:rPr lang="en-US" baseline="0" dirty="0" smtClean="0"/>
              <a:t>, </a:t>
            </a:r>
            <a:r>
              <a:rPr lang="en-US" baseline="0" dirty="0" err="1" smtClean="0"/>
              <a:t>kann</a:t>
            </a:r>
            <a:r>
              <a:rPr lang="en-US" baseline="0" dirty="0" smtClean="0"/>
              <a:t> die </a:t>
            </a:r>
            <a:r>
              <a:rPr lang="en-US" baseline="0" dirty="0" err="1" smtClean="0"/>
              <a:t>folgende</a:t>
            </a:r>
            <a:r>
              <a:rPr lang="en-US" baseline="0" dirty="0" smtClean="0"/>
              <a:t> </a:t>
            </a:r>
            <a:r>
              <a:rPr lang="en-US" baseline="0" dirty="0" err="1" smtClean="0"/>
              <a:t>Folie</a:t>
            </a:r>
            <a:r>
              <a:rPr lang="en-US" baseline="0" dirty="0" smtClean="0"/>
              <a:t> </a:t>
            </a:r>
            <a:r>
              <a:rPr lang="en-US" baseline="0" dirty="0" err="1" smtClean="0"/>
              <a:t>auch</a:t>
            </a:r>
            <a:r>
              <a:rPr lang="en-US" baseline="0" dirty="0" smtClean="0"/>
              <a:t> </a:t>
            </a:r>
            <a:r>
              <a:rPr lang="de-DE" baseline="0" dirty="0" smtClean="0"/>
              <a:t>ü</a:t>
            </a:r>
            <a:r>
              <a:rPr lang="en-US" baseline="0" dirty="0" err="1" smtClean="0"/>
              <a:t>bersprungen</a:t>
            </a:r>
            <a:r>
              <a:rPr lang="en-US" baseline="0" dirty="0" smtClean="0"/>
              <a:t> </a:t>
            </a:r>
            <a:r>
              <a:rPr lang="en-US" baseline="0" dirty="0" err="1" smtClean="0"/>
              <a:t>werden</a:t>
            </a:r>
            <a:r>
              <a:rPr lang="en-US" baseline="0" dirty="0" smtClean="0"/>
              <a:t>.</a:t>
            </a:r>
            <a:endParaRPr lang="en-US"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D707C79-0B5D-4ADA-90AF-5617224B7BD9}" type="datetime1">
              <a:rPr lang="en-US" smtClean="0"/>
              <a:t>4/15/2015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3983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Falls </a:t>
            </a:r>
            <a:r>
              <a:rPr lang="en-US" dirty="0" err="1" smtClean="0"/>
              <a:t>nicht</a:t>
            </a:r>
            <a:r>
              <a:rPr lang="en-US" dirty="0" smtClean="0"/>
              <a:t> </a:t>
            </a:r>
            <a:r>
              <a:rPr lang="en-US" dirty="0" err="1" smtClean="0"/>
              <a:t>allen</a:t>
            </a:r>
            <a:r>
              <a:rPr lang="en-US" dirty="0" smtClean="0"/>
              <a:t> </a:t>
            </a:r>
            <a:r>
              <a:rPr lang="en-US" dirty="0" err="1" smtClean="0"/>
              <a:t>klar</a:t>
            </a:r>
            <a:r>
              <a:rPr lang="en-US" dirty="0" smtClean="0"/>
              <a:t>, in C,</a:t>
            </a:r>
            <a:r>
              <a:rPr lang="en-US" baseline="0" dirty="0" smtClean="0"/>
              <a:t> </a:t>
            </a:r>
            <a:r>
              <a:rPr lang="en-US" baseline="0" dirty="0" err="1" smtClean="0"/>
              <a:t>genau</a:t>
            </a:r>
            <a:r>
              <a:rPr lang="en-US" baseline="0" dirty="0" smtClean="0"/>
              <a:t> </a:t>
            </a:r>
            <a:r>
              <a:rPr lang="en-US" baseline="0" dirty="0" err="1" smtClean="0"/>
              <a:t>wie</a:t>
            </a:r>
            <a:r>
              <a:rPr lang="en-US" baseline="0" dirty="0" smtClean="0"/>
              <a:t> in der AIDL </a:t>
            </a:r>
            <a:r>
              <a:rPr lang="en-US" baseline="0" dirty="0" err="1" smtClean="0"/>
              <a:t>sind</a:t>
            </a:r>
            <a:r>
              <a:rPr lang="en-US" baseline="0" dirty="0" smtClean="0"/>
              <a:t> </a:t>
            </a:r>
            <a:r>
              <a:rPr lang="en-US" baseline="0" dirty="0" err="1" smtClean="0"/>
              <a:t>alle</a:t>
            </a:r>
            <a:r>
              <a:rPr lang="en-US" baseline="0" dirty="0" smtClean="0"/>
              <a:t> </a:t>
            </a:r>
            <a:r>
              <a:rPr lang="en-US" baseline="0" dirty="0" err="1" smtClean="0"/>
              <a:t>Funktionen</a:t>
            </a:r>
            <a:r>
              <a:rPr lang="en-US" baseline="0" dirty="0" smtClean="0"/>
              <a:t> </a:t>
            </a:r>
            <a:r>
              <a:rPr lang="en-US" baseline="0" dirty="0" err="1" smtClean="0"/>
              <a:t>statisch</a:t>
            </a:r>
            <a:r>
              <a:rPr lang="en-US" baseline="0" dirty="0" smtClean="0"/>
              <a:t>, </a:t>
            </a:r>
            <a:r>
              <a:rPr lang="en-US" baseline="0" dirty="0" err="1" smtClean="0"/>
              <a:t>d.h</a:t>
            </a:r>
            <a:r>
              <a:rPr lang="en-US" baseline="0" dirty="0" smtClean="0"/>
              <a:t>. </a:t>
            </a:r>
            <a:r>
              <a:rPr lang="en-US" baseline="0" dirty="0" err="1" smtClean="0"/>
              <a:t>eine</a:t>
            </a:r>
            <a:r>
              <a:rPr lang="en-US" baseline="0" dirty="0" smtClean="0"/>
              <a:t> </a:t>
            </a:r>
            <a:r>
              <a:rPr lang="en-US" baseline="0" dirty="0" err="1" smtClean="0"/>
              <a:t>Referenz</a:t>
            </a:r>
            <a:r>
              <a:rPr lang="en-US" baseline="0" dirty="0" smtClean="0"/>
              <a:t> auf this </a:t>
            </a:r>
            <a:r>
              <a:rPr lang="en-US" baseline="0" dirty="0" err="1" smtClean="0"/>
              <a:t>ist</a:t>
            </a:r>
            <a:r>
              <a:rPr lang="en-US" baseline="0" dirty="0" smtClean="0"/>
              <a:t> </a:t>
            </a:r>
            <a:r>
              <a:rPr lang="en-US" baseline="0" dirty="0" err="1" smtClean="0"/>
              <a:t>nicht</a:t>
            </a:r>
            <a:r>
              <a:rPr lang="en-US" baseline="0" dirty="0" smtClean="0"/>
              <a:t> </a:t>
            </a:r>
            <a:r>
              <a:rPr lang="en-US" baseline="0" dirty="0" err="1" smtClean="0"/>
              <a:t>vorhanden</a:t>
            </a:r>
            <a:r>
              <a:rPr lang="en-US" baseline="0" dirty="0" smtClean="0"/>
              <a:t>, </a:t>
            </a:r>
            <a:r>
              <a:rPr lang="en-US" baseline="0" dirty="0" err="1" smtClean="0"/>
              <a:t>es</a:t>
            </a:r>
            <a:r>
              <a:rPr lang="en-US" baseline="0" dirty="0" smtClean="0"/>
              <a:t> </a:t>
            </a:r>
            <a:r>
              <a:rPr lang="en-US" baseline="0" dirty="0" err="1" smtClean="0"/>
              <a:t>kann</a:t>
            </a:r>
            <a:r>
              <a:rPr lang="en-US" baseline="0" dirty="0" smtClean="0"/>
              <a:t> </a:t>
            </a:r>
            <a:r>
              <a:rPr lang="en-US" baseline="0" dirty="0" err="1" smtClean="0"/>
              <a:t>auch</a:t>
            </a:r>
            <a:r>
              <a:rPr lang="en-US" baseline="0" dirty="0" smtClean="0"/>
              <a:t> </a:t>
            </a:r>
            <a:r>
              <a:rPr lang="en-US" baseline="0" dirty="0" err="1" smtClean="0"/>
              <a:t>kein</a:t>
            </a:r>
            <a:r>
              <a:rPr lang="en-US" baseline="0" dirty="0" smtClean="0"/>
              <a:t> </a:t>
            </a:r>
            <a:r>
              <a:rPr lang="en-US" baseline="0" dirty="0" err="1" smtClean="0"/>
              <a:t>Objekt</a:t>
            </a:r>
            <a:r>
              <a:rPr lang="en-US" baseline="0" dirty="0" smtClean="0"/>
              <a:t> (das </a:t>
            </a:r>
            <a:r>
              <a:rPr lang="en-US" baseline="0" dirty="0" err="1" smtClean="0"/>
              <a:t>nicht</a:t>
            </a:r>
            <a:r>
              <a:rPr lang="en-US" baseline="0" dirty="0" smtClean="0"/>
              <a:t> </a:t>
            </a:r>
            <a:r>
              <a:rPr lang="en-US" baseline="0" dirty="0" err="1" smtClean="0"/>
              <a:t>neu</a:t>
            </a:r>
            <a:r>
              <a:rPr lang="en-US" baseline="0" dirty="0" smtClean="0"/>
              <a:t> </a:t>
            </a:r>
            <a:r>
              <a:rPr lang="en-US" baseline="0" dirty="0" err="1" smtClean="0"/>
              <a:t>erstellt</a:t>
            </a:r>
            <a:r>
              <a:rPr lang="en-US" baseline="0" dirty="0" smtClean="0"/>
              <a:t> </a:t>
            </a:r>
            <a:r>
              <a:rPr lang="en-US" baseline="0" dirty="0" err="1" smtClean="0"/>
              <a:t>wird</a:t>
            </a:r>
            <a:r>
              <a:rPr lang="en-US" baseline="0" dirty="0" smtClean="0"/>
              <a:t>) </a:t>
            </a:r>
            <a:r>
              <a:rPr lang="en-US" baseline="0" dirty="0" err="1" smtClean="0"/>
              <a:t>zugegriffen</a:t>
            </a:r>
            <a:r>
              <a:rPr lang="en-US" baseline="0" dirty="0" smtClean="0"/>
              <a:t> </a:t>
            </a:r>
            <a:r>
              <a:rPr lang="en-US" baseline="0" dirty="0" err="1" smtClean="0"/>
              <a:t>werden</a:t>
            </a:r>
            <a:r>
              <a:rPr lang="en-US" baseline="0" dirty="0" smtClean="0"/>
              <a:t>. </a:t>
            </a:r>
            <a:r>
              <a:rPr lang="en-US" baseline="0" dirty="0" err="1" smtClean="0"/>
              <a:t>Daher</a:t>
            </a:r>
            <a:r>
              <a:rPr lang="en-US" baseline="0" dirty="0" smtClean="0"/>
              <a:t> </a:t>
            </a:r>
            <a:r>
              <a:rPr lang="en-US" baseline="0" dirty="0" err="1" smtClean="0"/>
              <a:t>wird</a:t>
            </a:r>
            <a:r>
              <a:rPr lang="en-US" baseline="0" dirty="0" smtClean="0"/>
              <a:t> die </a:t>
            </a:r>
            <a:r>
              <a:rPr lang="en-US" baseline="0" dirty="0" err="1" smtClean="0"/>
              <a:t>Referenz</a:t>
            </a:r>
            <a:r>
              <a:rPr lang="en-US" baseline="0" dirty="0" smtClean="0"/>
              <a:t> auf das this (in </a:t>
            </a:r>
            <a:r>
              <a:rPr lang="en-US" baseline="0" dirty="0" err="1" smtClean="0"/>
              <a:t>dem</a:t>
            </a:r>
            <a:r>
              <a:rPr lang="en-US" baseline="0" dirty="0" smtClean="0"/>
              <a:t> </a:t>
            </a:r>
            <a:r>
              <a:rPr lang="en-US" baseline="0" dirty="0" err="1" smtClean="0"/>
              <a:t>Zusammenhang</a:t>
            </a:r>
            <a:r>
              <a:rPr lang="en-US" baseline="0" dirty="0" smtClean="0"/>
              <a:t> oft </a:t>
            </a:r>
            <a:r>
              <a:rPr lang="en-US" baseline="0" dirty="0" err="1" smtClean="0"/>
              <a:t>thiz</a:t>
            </a:r>
            <a:r>
              <a:rPr lang="en-US" baseline="0" dirty="0" smtClean="0"/>
              <a:t> </a:t>
            </a:r>
            <a:r>
              <a:rPr lang="en-US" baseline="0" dirty="0" err="1" smtClean="0"/>
              <a:t>geschrieben</a:t>
            </a:r>
            <a:r>
              <a:rPr lang="en-US" baseline="0" dirty="0" smtClean="0"/>
              <a:t>) </a:t>
            </a:r>
            <a:r>
              <a:rPr lang="en-US" baseline="0" dirty="0" err="1" smtClean="0"/>
              <a:t>als</a:t>
            </a:r>
            <a:r>
              <a:rPr lang="en-US" baseline="0" dirty="0" smtClean="0"/>
              <a:t> Parameter </a:t>
            </a:r>
            <a:r>
              <a:rPr lang="de-DE" baseline="0" dirty="0" smtClean="0"/>
              <a:t>übergeben, sodass </a:t>
            </a:r>
            <a:r>
              <a:rPr lang="en-US" baseline="0" dirty="0" err="1" smtClean="0"/>
              <a:t>es</a:t>
            </a:r>
            <a:r>
              <a:rPr lang="en-US" baseline="0" dirty="0" smtClean="0"/>
              <a:t> </a:t>
            </a:r>
            <a:r>
              <a:rPr lang="en-US" baseline="0" dirty="0" err="1" smtClean="0"/>
              <a:t>dennoch</a:t>
            </a:r>
            <a:r>
              <a:rPr lang="en-US" baseline="0" dirty="0" smtClean="0"/>
              <a:t> </a:t>
            </a:r>
            <a:r>
              <a:rPr lang="en-US" baseline="0" dirty="0" err="1" smtClean="0"/>
              <a:t>modifiziert</a:t>
            </a:r>
            <a:r>
              <a:rPr lang="en-US" baseline="0" dirty="0" smtClean="0"/>
              <a:t> </a:t>
            </a:r>
            <a:r>
              <a:rPr lang="en-US" baseline="0" dirty="0" err="1" smtClean="0"/>
              <a:t>werden</a:t>
            </a:r>
            <a:r>
              <a:rPr lang="en-US" baseline="0" dirty="0" smtClean="0"/>
              <a:t> </a:t>
            </a:r>
            <a:r>
              <a:rPr lang="en-US" baseline="0" dirty="0" err="1" smtClean="0"/>
              <a:t>kann</a:t>
            </a:r>
            <a:r>
              <a:rPr lang="en-US" baseline="0" dirty="0" smtClean="0"/>
              <a:t>.</a:t>
            </a:r>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D707C79-0B5D-4ADA-90AF-5617224B7BD9}" type="datetime1">
              <a:rPr lang="en-US" smtClean="0"/>
              <a:t>4/15/2015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156471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Überschriftenplatzhalter 3"/>
          <p:cNvSpPr>
            <a:spLocks noGrp="1"/>
          </p:cNvSpPr>
          <p:nvPr>
            <p:ph type="hdr" sz="quarter" idx="10"/>
          </p:nvPr>
        </p:nvSpPr>
        <p:spPr/>
        <p:txBody>
          <a:bodyPr/>
          <a:lstStyle/>
          <a:p>
            <a:r>
              <a:rPr lang="en-US" smtClean="0"/>
              <a:t>Build 2013</a:t>
            </a:r>
            <a:endParaRPr lang="en-US" dirty="0"/>
          </a:p>
        </p:txBody>
      </p:sp>
      <p:sp>
        <p:nvSpPr>
          <p:cNvPr id="5" name="Fußzeilenplatzhalt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AD707C79-0B5D-4ADA-90AF-5617224B7BD9}" type="datetime1">
              <a:rPr lang="en-US" smtClean="0"/>
              <a:t>4/15/2015</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919258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7206" lvl="1" indent="-107928">
              <a:buFont typeface="Wingdings" panose="05000000000000000000" pitchFamily="2" charset="2"/>
              <a:buChar char="§"/>
            </a:pPr>
            <a:r>
              <a:rPr lang="en-US" sz="2000" dirty="0" smtClean="0"/>
              <a:t>Um die </a:t>
            </a:r>
            <a:r>
              <a:rPr lang="en-US" sz="2000" dirty="0" err="1" smtClean="0"/>
              <a:t>sowohl</a:t>
            </a:r>
            <a:r>
              <a:rPr lang="en-US" sz="2000" dirty="0" smtClean="0"/>
              <a:t> in der App </a:t>
            </a:r>
            <a:r>
              <a:rPr lang="en-US" sz="2000" dirty="0" err="1" smtClean="0"/>
              <a:t>aktuell</a:t>
            </a:r>
            <a:r>
              <a:rPr lang="en-US" sz="2000" dirty="0" smtClean="0"/>
              <a:t> </a:t>
            </a:r>
            <a:r>
              <a:rPr lang="en-US" sz="2000" dirty="0" err="1" smtClean="0"/>
              <a:t>zu</a:t>
            </a:r>
            <a:r>
              <a:rPr lang="en-US" sz="2000" dirty="0" smtClean="0"/>
              <a:t> </a:t>
            </a:r>
            <a:r>
              <a:rPr lang="en-US" sz="2000" dirty="0" err="1" smtClean="0"/>
              <a:t>halten</a:t>
            </a:r>
            <a:r>
              <a:rPr lang="en-US" sz="2000" dirty="0" smtClean="0"/>
              <a:t> </a:t>
            </a:r>
            <a:r>
              <a:rPr lang="en-US" sz="2000" dirty="0" err="1" smtClean="0"/>
              <a:t>werden</a:t>
            </a:r>
            <a:r>
              <a:rPr lang="en-US" sz="2000" dirty="0" smtClean="0"/>
              <a:t> </a:t>
            </a:r>
            <a:r>
              <a:rPr lang="en-US" sz="2000" dirty="0" err="1" smtClean="0"/>
              <a:t>Funktionen</a:t>
            </a:r>
            <a:r>
              <a:rPr lang="en-US" sz="2000" dirty="0" smtClean="0"/>
              <a:t> </a:t>
            </a:r>
            <a:r>
              <a:rPr lang="en-US" sz="2000" dirty="0" err="1" smtClean="0"/>
              <a:t>genutzt</a:t>
            </a:r>
            <a:r>
              <a:rPr lang="en-US" sz="2000" dirty="0" smtClean="0"/>
              <a:t> um die Attribute </a:t>
            </a:r>
            <a:r>
              <a:rPr lang="en-US" sz="2000" dirty="0" err="1" smtClean="0"/>
              <a:t>zu</a:t>
            </a:r>
            <a:r>
              <a:rPr lang="en-US" sz="2000" dirty="0" smtClean="0"/>
              <a:t> </a:t>
            </a:r>
            <a:r>
              <a:rPr lang="de-DE" sz="2000" dirty="0" smtClean="0"/>
              <a:t>s</a:t>
            </a:r>
            <a:r>
              <a:rPr lang="en-US" sz="2000" dirty="0" err="1" smtClean="0"/>
              <a:t>ychronisieren</a:t>
            </a:r>
            <a:endParaRPr lang="en-US" sz="2000" dirty="0" smtClean="0"/>
          </a:p>
          <a:p>
            <a:pPr marL="217206" lvl="1" indent="-107928">
              <a:buFont typeface="Wingdings" panose="05000000000000000000" pitchFamily="2" charset="2"/>
              <a:buChar char="§"/>
            </a:pPr>
            <a:r>
              <a:rPr lang="en-US" sz="2000" dirty="0" err="1" smtClean="0"/>
              <a:t>Sofern</a:t>
            </a:r>
            <a:r>
              <a:rPr lang="en-US" sz="2000" dirty="0" smtClean="0"/>
              <a:t> </a:t>
            </a:r>
            <a:r>
              <a:rPr lang="de-DE" sz="2000" dirty="0" smtClean="0"/>
              <a:t>möglich werden </a:t>
            </a:r>
            <a:r>
              <a:rPr lang="en-US" sz="2000" dirty="0" err="1" smtClean="0"/>
              <a:t>Abfragen</a:t>
            </a:r>
            <a:r>
              <a:rPr lang="en-US" sz="2000" dirty="0" smtClean="0"/>
              <a:t> an den Service </a:t>
            </a:r>
            <a:r>
              <a:rPr lang="en-US" sz="2000" dirty="0" err="1" smtClean="0"/>
              <a:t>gecachet</a:t>
            </a:r>
            <a:r>
              <a:rPr lang="en-US" sz="2000" dirty="0" smtClean="0"/>
              <a:t> um </a:t>
            </a:r>
            <a:r>
              <a:rPr lang="en-US" sz="2000" dirty="0" err="1" smtClean="0"/>
              <a:t>unn</a:t>
            </a:r>
            <a:r>
              <a:rPr lang="de-DE" sz="2000" dirty="0" smtClean="0"/>
              <a:t>ötige IPC zu vermeiden</a:t>
            </a:r>
            <a:endParaRPr lang="en-US" sz="2000" dirty="0" smtClean="0"/>
          </a:p>
          <a:p>
            <a:pPr marL="171450" indent="-171450">
              <a:buFont typeface="Wingdings" panose="05000000000000000000" pitchFamily="2" charset="2"/>
              <a:buChar char="§"/>
            </a:pPr>
            <a:endParaRPr lang="en-US"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D707C79-0B5D-4ADA-90AF-5617224B7BD9}" type="datetime1">
              <a:rPr lang="en-US" smtClean="0"/>
              <a:t>4/15/2015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780311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4259262"/>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71420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oub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5" name="Content Placeholder 13"/>
          <p:cNvSpPr>
            <a:spLocks noGrp="1"/>
          </p:cNvSpPr>
          <p:nvPr>
            <p:ph sz="quarter" idx="15"/>
          </p:nvPr>
        </p:nvSpPr>
        <p:spPr>
          <a:xfrm>
            <a:off x="274638" y="1668462"/>
            <a:ext cx="11875040" cy="50118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Date Placeholder 3"/>
          <p:cNvSpPr>
            <a:spLocks noGrp="1"/>
          </p:cNvSpPr>
          <p:nvPr>
            <p:ph type="dt" sz="half" idx="2"/>
          </p:nvPr>
        </p:nvSpPr>
        <p:spPr>
          <a:xfrm>
            <a:off x="9042748" y="6515099"/>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2E0384-A3B5-435E-8EC8-B082DFF8A029}" type="datetime1">
              <a:rPr lang="en-US" smtClean="0"/>
              <a:t>4/15/2015</a:t>
            </a:fld>
            <a:endParaRPr lang="en-US"/>
          </a:p>
        </p:txBody>
      </p:sp>
      <p:sp>
        <p:nvSpPr>
          <p:cNvPr id="13" name="Footer Placeholder 4"/>
          <p:cNvSpPr>
            <a:spLocks noGrp="1"/>
          </p:cNvSpPr>
          <p:nvPr>
            <p:ph type="ftr" sz="quarter" idx="3"/>
          </p:nvPr>
        </p:nvSpPr>
        <p:spPr>
          <a:xfrm>
            <a:off x="3109311" y="6515101"/>
            <a:ext cx="603497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smtClean="0"/>
              <a:t>Garment OS</a:t>
            </a:r>
            <a:endParaRPr lang="en-US"/>
          </a:p>
        </p:txBody>
      </p:sp>
      <p:sp>
        <p:nvSpPr>
          <p:cNvPr id="14" name="Slide Number Placeholder 5"/>
          <p:cNvSpPr>
            <a:spLocks noGrp="1"/>
          </p:cNvSpPr>
          <p:nvPr>
            <p:ph type="sldNum" sz="quarter" idx="4"/>
          </p:nvPr>
        </p:nvSpPr>
        <p:spPr>
          <a:xfrm>
            <a:off x="8768458" y="651510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0CA8AD-EDD7-4639-9B75-4CED81BEA940}" type="slidenum">
              <a:rPr lang="en-US" smtClean="0"/>
              <a:pPr/>
              <a:t>‹#›</a:t>
            </a:fld>
            <a:endParaRPr lang="en-US"/>
          </a:p>
        </p:txBody>
      </p:sp>
    </p:spTree>
    <p:extLst>
      <p:ext uri="{BB962C8B-B14F-4D97-AF65-F5344CB8AC3E}">
        <p14:creationId xmlns:p14="http://schemas.microsoft.com/office/powerpoint/2010/main" val="366296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dditiona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5" name="Content Placeholder 13"/>
          <p:cNvSpPr>
            <a:spLocks noGrp="1"/>
          </p:cNvSpPr>
          <p:nvPr>
            <p:ph sz="quarter" idx="15"/>
          </p:nvPr>
        </p:nvSpPr>
        <p:spPr>
          <a:xfrm>
            <a:off x="274638" y="1668462"/>
            <a:ext cx="11875040" cy="50118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Date Placeholder 3"/>
          <p:cNvSpPr>
            <a:spLocks noGrp="1"/>
          </p:cNvSpPr>
          <p:nvPr>
            <p:ph type="dt" sz="half" idx="2"/>
          </p:nvPr>
        </p:nvSpPr>
        <p:spPr>
          <a:xfrm>
            <a:off x="9042748" y="6515099"/>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83AB5B-EE93-4F58-B666-66D6B14A99A7}" type="datetime1">
              <a:rPr lang="en-US" smtClean="0"/>
              <a:t>4/15/2015</a:t>
            </a:fld>
            <a:endParaRPr lang="en-US"/>
          </a:p>
        </p:txBody>
      </p:sp>
      <p:sp>
        <p:nvSpPr>
          <p:cNvPr id="13" name="Footer Placeholder 4"/>
          <p:cNvSpPr>
            <a:spLocks noGrp="1"/>
          </p:cNvSpPr>
          <p:nvPr>
            <p:ph type="ftr" sz="quarter" idx="3"/>
          </p:nvPr>
        </p:nvSpPr>
        <p:spPr>
          <a:xfrm>
            <a:off x="3109311" y="6515101"/>
            <a:ext cx="603497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smtClean="0"/>
              <a:t>Garment OS</a:t>
            </a:r>
            <a:endParaRPr lang="en-US"/>
          </a:p>
        </p:txBody>
      </p:sp>
      <p:sp>
        <p:nvSpPr>
          <p:cNvPr id="14" name="Slide Number Placeholder 5"/>
          <p:cNvSpPr>
            <a:spLocks noGrp="1"/>
          </p:cNvSpPr>
          <p:nvPr>
            <p:ph type="sldNum" sz="quarter" idx="4"/>
          </p:nvPr>
        </p:nvSpPr>
        <p:spPr>
          <a:xfrm>
            <a:off x="8768458" y="651510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0CA8AD-EDD7-4639-9B75-4CED81BEA940}" type="slidenum">
              <a:rPr lang="en-US" smtClean="0"/>
              <a:pPr/>
              <a:t>‹#›</a:t>
            </a:fld>
            <a:endParaRPr lang="en-US"/>
          </a:p>
        </p:txBody>
      </p:sp>
      <p:sp>
        <p:nvSpPr>
          <p:cNvPr id="3" name="Rectangle 2"/>
          <p:cNvSpPr/>
          <p:nvPr userDrawn="1"/>
        </p:nvSpPr>
        <p:spPr bwMode="auto">
          <a:xfrm>
            <a:off x="12238037" y="0"/>
            <a:ext cx="198438" cy="699452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190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Date Placeholder 3"/>
          <p:cNvSpPr>
            <a:spLocks noGrp="1"/>
          </p:cNvSpPr>
          <p:nvPr>
            <p:ph type="dt" sz="half" idx="2"/>
          </p:nvPr>
        </p:nvSpPr>
        <p:spPr>
          <a:xfrm>
            <a:off x="9042748" y="6515099"/>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394060-DB42-4518-B621-DEDCE850599D}" type="datetime1">
              <a:rPr lang="en-US" smtClean="0"/>
              <a:t>4/15/2015</a:t>
            </a:fld>
            <a:endParaRPr lang="en-US"/>
          </a:p>
        </p:txBody>
      </p:sp>
      <p:sp>
        <p:nvSpPr>
          <p:cNvPr id="14" name="Footer Placeholder 4"/>
          <p:cNvSpPr>
            <a:spLocks noGrp="1"/>
          </p:cNvSpPr>
          <p:nvPr>
            <p:ph type="ftr" sz="quarter" idx="3"/>
          </p:nvPr>
        </p:nvSpPr>
        <p:spPr>
          <a:xfrm>
            <a:off x="3109311" y="6515101"/>
            <a:ext cx="603497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smtClean="0"/>
              <a:t>Garment OS</a:t>
            </a:r>
            <a:endParaRPr lang="en-US"/>
          </a:p>
        </p:txBody>
      </p:sp>
      <p:sp>
        <p:nvSpPr>
          <p:cNvPr id="15" name="Slide Number Placeholder 5"/>
          <p:cNvSpPr>
            <a:spLocks noGrp="1"/>
          </p:cNvSpPr>
          <p:nvPr>
            <p:ph type="sldNum" sz="quarter" idx="4"/>
          </p:nvPr>
        </p:nvSpPr>
        <p:spPr>
          <a:xfrm>
            <a:off x="8768458" y="651510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0CA8AD-EDD7-4639-9B75-4CED81BEA940}" type="slidenum">
              <a:rPr lang="en-US" smtClean="0"/>
              <a:pPr/>
              <a:t>‹#›</a:t>
            </a:fld>
            <a:endParaRPr lang="en-US"/>
          </a:p>
        </p:txBody>
      </p:sp>
    </p:spTree>
    <p:extLst>
      <p:ext uri="{BB962C8B-B14F-4D97-AF65-F5344CB8AC3E}">
        <p14:creationId xmlns:p14="http://schemas.microsoft.com/office/powerpoint/2010/main" val="229431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51" userDrawn="1">
          <p15:clr>
            <a:srgbClr val="FBAE40"/>
          </p15:clr>
        </p15:guide>
        <p15:guide id="2" pos="3917"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
        <p:nvSpPr>
          <p:cNvPr id="14" name="Date Placeholder 3"/>
          <p:cNvSpPr>
            <a:spLocks noGrp="1"/>
          </p:cNvSpPr>
          <p:nvPr>
            <p:ph type="dt" sz="half" idx="2"/>
          </p:nvPr>
        </p:nvSpPr>
        <p:spPr>
          <a:xfrm>
            <a:off x="9042748" y="6515099"/>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7E7209-360E-47F4-BE2B-C0D47E026179}" type="datetime1">
              <a:rPr lang="en-US" smtClean="0"/>
              <a:t>4/15/2015</a:t>
            </a:fld>
            <a:endParaRPr lang="en-US"/>
          </a:p>
        </p:txBody>
      </p:sp>
      <p:sp>
        <p:nvSpPr>
          <p:cNvPr id="15" name="Footer Placeholder 4"/>
          <p:cNvSpPr>
            <a:spLocks noGrp="1"/>
          </p:cNvSpPr>
          <p:nvPr>
            <p:ph type="ftr" sz="quarter" idx="3"/>
          </p:nvPr>
        </p:nvSpPr>
        <p:spPr>
          <a:xfrm>
            <a:off x="3109311" y="6515101"/>
            <a:ext cx="603497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smtClean="0"/>
              <a:t>Garment OS</a:t>
            </a:r>
            <a:endParaRPr lang="en-US"/>
          </a:p>
        </p:txBody>
      </p:sp>
      <p:sp>
        <p:nvSpPr>
          <p:cNvPr id="16" name="Slide Number Placeholder 5"/>
          <p:cNvSpPr>
            <a:spLocks noGrp="1"/>
          </p:cNvSpPr>
          <p:nvPr>
            <p:ph type="sldNum" sz="quarter" idx="4"/>
          </p:nvPr>
        </p:nvSpPr>
        <p:spPr>
          <a:xfrm>
            <a:off x="8768458" y="651510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0CA8AD-EDD7-4639-9B75-4CED81BEA940}" type="slidenum">
              <a:rPr lang="en-US" smtClean="0"/>
              <a:pPr/>
              <a:t>‹#›</a:t>
            </a:fld>
            <a:endParaRPr lang="en-US"/>
          </a:p>
        </p:txBody>
      </p:sp>
    </p:spTree>
    <p:extLst>
      <p:ext uri="{BB962C8B-B14F-4D97-AF65-F5344CB8AC3E}">
        <p14:creationId xmlns:p14="http://schemas.microsoft.com/office/powerpoint/2010/main" val="3797318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51" userDrawn="1">
          <p15:clr>
            <a:srgbClr val="FBAE40"/>
          </p15:clr>
        </p15:guide>
        <p15:guide id="2" pos="173" userDrawn="1">
          <p15:clr>
            <a:srgbClr val="FBAE40"/>
          </p15:clr>
        </p15:guide>
        <p15:guide id="3" pos="1901" userDrawn="1">
          <p15:clr>
            <a:srgbClr val="FBAE40"/>
          </p15:clr>
        </p15:guide>
        <p15:guide id="4" pos="2189" userDrawn="1">
          <p15:clr>
            <a:srgbClr val="FBAE40"/>
          </p15:clr>
        </p15:guide>
        <p15:guide id="5" orient="horz" pos="4219" userDrawn="1">
          <p15:clr>
            <a:srgbClr val="FBAE40"/>
          </p15:clr>
        </p15:guide>
        <p15:guide id="6" orient="horz" pos="763" userDrawn="1">
          <p15:clr>
            <a:srgbClr val="FBAE40"/>
          </p15:clr>
        </p15:guide>
        <p15:guide id="7" orient="horz" pos="187" userDrawn="1">
          <p15:clr>
            <a:srgbClr val="FBAE40"/>
          </p15:clr>
        </p15:guide>
        <p15:guide id="8" pos="766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4030662"/>
            <a:ext cx="11887199" cy="912813"/>
          </a:xfrm>
        </p:spPr>
        <p:txBody>
          <a:bodyPr lIns="182880" tIns="146304" rIns="182880" bIns="146304"/>
          <a:lstStyle>
            <a:lvl1pPr>
              <a:defRPr sz="5400"/>
            </a:lvl1pPr>
          </a:lstStyle>
          <a:p>
            <a:r>
              <a:rPr lang="en-US" dirty="0" smtClean="0"/>
              <a:t>Click to edit master title style</a:t>
            </a:r>
            <a:endParaRPr lang="en-US" dirty="0"/>
          </a:p>
        </p:txBody>
      </p:sp>
      <p:sp>
        <p:nvSpPr>
          <p:cNvPr id="7" name="Text Placeholder 6"/>
          <p:cNvSpPr>
            <a:spLocks noGrp="1"/>
          </p:cNvSpPr>
          <p:nvPr>
            <p:ph type="body" sz="quarter" idx="11"/>
          </p:nvPr>
        </p:nvSpPr>
        <p:spPr>
          <a:xfrm>
            <a:off x="274639" y="5173662"/>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Tree>
    <p:extLst>
      <p:ext uri="{BB962C8B-B14F-4D97-AF65-F5344CB8AC3E}">
        <p14:creationId xmlns:p14="http://schemas.microsoft.com/office/powerpoint/2010/main" val="86553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5" name="Content Placeholder 13"/>
          <p:cNvSpPr>
            <a:spLocks noGrp="1"/>
          </p:cNvSpPr>
          <p:nvPr>
            <p:ph sz="quarter" idx="15"/>
          </p:nvPr>
        </p:nvSpPr>
        <p:spPr>
          <a:xfrm>
            <a:off x="286797" y="1684255"/>
            <a:ext cx="5668963" cy="50118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13"/>
          <p:cNvSpPr>
            <a:spLocks noGrp="1"/>
          </p:cNvSpPr>
          <p:nvPr>
            <p:ph sz="quarter" idx="16"/>
          </p:nvPr>
        </p:nvSpPr>
        <p:spPr>
          <a:xfrm>
            <a:off x="6492874" y="1684255"/>
            <a:ext cx="5668963" cy="50118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Date Placeholder 3"/>
          <p:cNvSpPr>
            <a:spLocks noGrp="1"/>
          </p:cNvSpPr>
          <p:nvPr>
            <p:ph type="dt" sz="half" idx="2"/>
          </p:nvPr>
        </p:nvSpPr>
        <p:spPr>
          <a:xfrm>
            <a:off x="9042748" y="6515099"/>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68D309-F249-465F-B681-42BD6FA92B76}" type="datetime1">
              <a:rPr lang="en-US" smtClean="0"/>
              <a:t>4/15/2015</a:t>
            </a:fld>
            <a:endParaRPr lang="en-US"/>
          </a:p>
        </p:txBody>
      </p:sp>
      <p:sp>
        <p:nvSpPr>
          <p:cNvPr id="13" name="Footer Placeholder 4"/>
          <p:cNvSpPr>
            <a:spLocks noGrp="1"/>
          </p:cNvSpPr>
          <p:nvPr>
            <p:ph type="ftr" sz="quarter" idx="3"/>
          </p:nvPr>
        </p:nvSpPr>
        <p:spPr>
          <a:xfrm>
            <a:off x="3109311" y="6515101"/>
            <a:ext cx="603497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smtClean="0"/>
              <a:t>Garment OS</a:t>
            </a:r>
            <a:endParaRPr lang="en-US"/>
          </a:p>
        </p:txBody>
      </p:sp>
      <p:sp>
        <p:nvSpPr>
          <p:cNvPr id="14" name="Slide Number Placeholder 5"/>
          <p:cNvSpPr>
            <a:spLocks noGrp="1"/>
          </p:cNvSpPr>
          <p:nvPr>
            <p:ph type="sldNum" sz="quarter" idx="4"/>
          </p:nvPr>
        </p:nvSpPr>
        <p:spPr>
          <a:xfrm>
            <a:off x="8768458" y="651510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0CA8AD-EDD7-4639-9B75-4CED81BEA940}" type="slidenum">
              <a:rPr lang="en-US" smtClean="0"/>
              <a:pPr/>
              <a:t>‹#›</a:t>
            </a:fld>
            <a:endParaRPr lang="en-US"/>
          </a:p>
        </p:txBody>
      </p:sp>
    </p:spTree>
    <p:extLst>
      <p:ext uri="{BB962C8B-B14F-4D97-AF65-F5344CB8AC3E}">
        <p14:creationId xmlns:p14="http://schemas.microsoft.com/office/powerpoint/2010/main" val="211264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78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6x9 Test Patter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48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918015" y="6444490"/>
            <a:ext cx="461665" cy="461665"/>
          </a:xfrm>
          <a:prstGeom prst="rect">
            <a:avLst/>
          </a:prstGeom>
        </p:spPr>
      </p:pic>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dirty="0" smtClean="0"/>
              <a:t>Click to edit Master title style</a:t>
            </a:r>
            <a:endParaRPr lang="en-US" dirty="0"/>
          </a:p>
        </p:txBody>
      </p:sp>
      <p:sp>
        <p:nvSpPr>
          <p:cNvPr id="5" name="Date Placeholder 3"/>
          <p:cNvSpPr>
            <a:spLocks noGrp="1"/>
          </p:cNvSpPr>
          <p:nvPr>
            <p:ph type="dt" sz="half" idx="2"/>
          </p:nvPr>
        </p:nvSpPr>
        <p:spPr>
          <a:xfrm>
            <a:off x="9042748" y="6515099"/>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803E6A-315F-4296-A53B-77ACDEC310DF}" type="datetime1">
              <a:rPr lang="en-US" smtClean="0"/>
              <a:t>4/15/2015</a:t>
            </a:fld>
            <a:endParaRPr lang="en-US"/>
          </a:p>
        </p:txBody>
      </p:sp>
      <p:sp>
        <p:nvSpPr>
          <p:cNvPr id="6" name="Footer Placeholder 4"/>
          <p:cNvSpPr>
            <a:spLocks noGrp="1"/>
          </p:cNvSpPr>
          <p:nvPr>
            <p:ph type="ftr" sz="quarter" idx="3"/>
          </p:nvPr>
        </p:nvSpPr>
        <p:spPr>
          <a:xfrm>
            <a:off x="3109311" y="6515101"/>
            <a:ext cx="603497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smtClean="0"/>
              <a:t>Garment OS</a:t>
            </a:r>
            <a:endParaRPr lang="en-US"/>
          </a:p>
        </p:txBody>
      </p:sp>
      <p:sp>
        <p:nvSpPr>
          <p:cNvPr id="7" name="Slide Number Placeholder 5"/>
          <p:cNvSpPr>
            <a:spLocks noGrp="1"/>
          </p:cNvSpPr>
          <p:nvPr>
            <p:ph type="sldNum" sz="quarter" idx="4"/>
          </p:nvPr>
        </p:nvSpPr>
        <p:spPr>
          <a:xfrm>
            <a:off x="8768458" y="651510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0CA8AD-EDD7-4639-9B75-4CED81BEA940}" type="slidenum">
              <a:rPr lang="en-US" smtClean="0"/>
              <a:pPr/>
              <a:t>‹#›</a:t>
            </a:fld>
            <a:endParaRPr lang="en-US"/>
          </a:p>
        </p:txBody>
      </p:sp>
      <p:sp>
        <p:nvSpPr>
          <p:cNvPr id="3" name="TextBox 2"/>
          <p:cNvSpPr txBox="1"/>
          <p:nvPr userDrawn="1"/>
        </p:nvSpPr>
        <p:spPr>
          <a:xfrm>
            <a:off x="5285992" y="6466831"/>
            <a:ext cx="2026984" cy="461665"/>
          </a:xfrm>
          <a:prstGeom prst="rect">
            <a:avLst/>
          </a:prstGeom>
          <a:noFill/>
        </p:spPr>
        <p:txBody>
          <a:bodyPr wrap="square" rtlCol="0">
            <a:spAutoFit/>
          </a:bodyPr>
          <a:lstStyle/>
          <a:p>
            <a:r>
              <a:rPr lang="en-US" sz="2400" dirty="0" err="1" smtClean="0">
                <a:gradFill>
                  <a:gsLst>
                    <a:gs pos="0">
                      <a:schemeClr val="tx1">
                        <a:lumMod val="75000"/>
                        <a:lumOff val="25000"/>
                      </a:schemeClr>
                    </a:gs>
                    <a:gs pos="100000">
                      <a:schemeClr val="tx1">
                        <a:lumMod val="75000"/>
                        <a:lumOff val="25000"/>
                      </a:schemeClr>
                    </a:gs>
                  </a:gsLst>
                  <a:lin ang="5400000" scaled="0"/>
                </a:gradFill>
              </a:rPr>
              <a:t>arment</a:t>
            </a:r>
            <a:r>
              <a:rPr lang="en-US" sz="2400" baseline="0" dirty="0" smtClean="0">
                <a:gradFill>
                  <a:gsLst>
                    <a:gs pos="0">
                      <a:schemeClr val="tx1">
                        <a:lumMod val="75000"/>
                        <a:lumOff val="25000"/>
                      </a:schemeClr>
                    </a:gs>
                    <a:gs pos="100000">
                      <a:schemeClr val="tx1">
                        <a:lumMod val="75000"/>
                        <a:lumOff val="25000"/>
                      </a:schemeClr>
                    </a:gs>
                  </a:gsLst>
                  <a:lin ang="5400000" scaled="0"/>
                </a:gradFill>
              </a:rPr>
              <a:t> OS</a:t>
            </a:r>
            <a:endParaRPr lang="en-US" sz="2400" dirty="0" smtClean="0">
              <a:gradFill>
                <a:gsLst>
                  <a:gs pos="0">
                    <a:schemeClr val="tx1">
                      <a:lumMod val="75000"/>
                      <a:lumOff val="25000"/>
                    </a:schemeClr>
                  </a:gs>
                  <a:gs pos="100000">
                    <a:schemeClr val="tx1">
                      <a:lumMod val="75000"/>
                      <a:lumOff val="25000"/>
                    </a:schemeClr>
                  </a:gs>
                </a:gsLst>
                <a:lin ang="5400000" scaled="0"/>
              </a:gradFill>
            </a:endParaRPr>
          </a:p>
        </p:txBody>
      </p:sp>
      <p:pic>
        <p:nvPicPr>
          <p:cNvPr id="11" name="Grafik 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79067" y="6490819"/>
            <a:ext cx="2818417" cy="405852"/>
          </a:xfrm>
          <a:prstGeom prst="rect">
            <a:avLst/>
          </a:prstGeom>
        </p:spPr>
      </p:pic>
    </p:spTree>
    <p:extLst>
      <p:ext uri="{BB962C8B-B14F-4D97-AF65-F5344CB8AC3E}">
        <p14:creationId xmlns:p14="http://schemas.microsoft.com/office/powerpoint/2010/main" val="1778585588"/>
      </p:ext>
    </p:extLst>
  </p:cSld>
  <p:clrMap bg1="lt1" tx1="dk1" bg2="lt2" tx2="dk2" accent1="accent1" accent2="accent2" accent3="accent3" accent4="accent4" accent5="accent5" accent6="accent6" hlink="hlink" folHlink="folHlink"/>
  <p:sldLayoutIdLst>
    <p:sldLayoutId id="2147484331" r:id="rId1"/>
    <p:sldLayoutId id="2147484403" r:id="rId2"/>
    <p:sldLayoutId id="2147484404" r:id="rId3"/>
    <p:sldLayoutId id="2147484332" r:id="rId4"/>
    <p:sldLayoutId id="2147484333" r:id="rId5"/>
    <p:sldLayoutId id="2147484334" r:id="rId6"/>
    <p:sldLayoutId id="2147484400" r:id="rId7"/>
    <p:sldLayoutId id="2147484401" r:id="rId8"/>
    <p:sldLayoutId id="214748440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txStyles>
    <p:titleStyle>
      <a:lvl1pPr algn="l" defTabSz="914166" rtl="0" eaLnBrk="1" latinLnBrk="0" hangingPunct="1">
        <a:spcBef>
          <a:spcPct val="0"/>
        </a:spcBef>
        <a:buNone/>
        <a:defRPr sz="4800" kern="1200">
          <a:solidFill>
            <a:srgbClr val="0070C0"/>
          </a:soli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Clr>
          <a:srgbClr val="0070C0"/>
        </a:buClr>
        <a:buFont typeface="Wingdings" panose="05000000000000000000" pitchFamily="2" charset="2"/>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Clr>
          <a:srgbClr val="0070C0"/>
        </a:buClr>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Clr>
          <a:srgbClr val="0070C0"/>
        </a:buClr>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74637" y="5326062"/>
            <a:ext cx="11887200" cy="914400"/>
          </a:xfrm>
        </p:spPr>
        <p:txBody>
          <a:bodyPr/>
          <a:lstStyle/>
          <a:p>
            <a:endParaRPr lang="en-US" dirty="0"/>
          </a:p>
          <a:p>
            <a:r>
              <a:rPr lang="en-US" dirty="0">
                <a:solidFill>
                  <a:schemeClr val="tx1">
                    <a:lumMod val="50000"/>
                    <a:lumOff val="50000"/>
                  </a:schemeClr>
                </a:solidFill>
                <a:cs typeface="Segoe UI"/>
              </a:rPr>
              <a:t> </a:t>
            </a:r>
            <a:r>
              <a:rPr lang="en-US" dirty="0" smtClean="0">
                <a:solidFill>
                  <a:schemeClr val="tx1">
                    <a:lumMod val="50000"/>
                    <a:lumOff val="50000"/>
                  </a:schemeClr>
                </a:solidFill>
                <a:cs typeface="Segoe UI"/>
              </a:rPr>
              <a:t>      </a:t>
            </a:r>
            <a:r>
              <a:rPr lang="en-US" dirty="0" err="1" smtClean="0">
                <a:solidFill>
                  <a:schemeClr val="tx1">
                    <a:lumMod val="50000"/>
                    <a:lumOff val="50000"/>
                  </a:schemeClr>
                </a:solidFill>
                <a:cs typeface="Segoe UI"/>
              </a:rPr>
              <a:t>Abschlusspräsentation</a:t>
            </a:r>
            <a:r>
              <a:rPr lang="en-US" dirty="0" smtClean="0">
                <a:solidFill>
                  <a:schemeClr val="tx1">
                    <a:lumMod val="50000"/>
                    <a:lumOff val="50000"/>
                  </a:schemeClr>
                </a:solidFill>
                <a:cs typeface="Segoe UI"/>
              </a:rPr>
              <a:t>  </a:t>
            </a:r>
            <a:r>
              <a:rPr lang="en-US" dirty="0">
                <a:solidFill>
                  <a:schemeClr val="tx1">
                    <a:lumMod val="50000"/>
                    <a:lumOff val="50000"/>
                  </a:schemeClr>
                </a:solidFill>
              </a:rPr>
              <a:t>|  Stuttgart  | 15.04.15</a:t>
            </a:r>
            <a:endParaRPr lang="en-US" sz="1800" dirty="0">
              <a:solidFill>
                <a:schemeClr val="tx1">
                  <a:lumMod val="50000"/>
                  <a:lumOff val="50000"/>
                </a:schemeClr>
              </a:solidFill>
            </a:endParaRPr>
          </a:p>
          <a:p>
            <a:endParaRPr lang="en-US" dirty="0"/>
          </a:p>
        </p:txBody>
      </p:sp>
      <p:sp>
        <p:nvSpPr>
          <p:cNvPr id="3" name="Title 2"/>
          <p:cNvSpPr>
            <a:spLocks noGrp="1"/>
          </p:cNvSpPr>
          <p:nvPr>
            <p:ph type="title"/>
          </p:nvPr>
        </p:nvSpPr>
        <p:spPr>
          <a:xfrm>
            <a:off x="274638" y="1725960"/>
            <a:ext cx="11887199" cy="912813"/>
          </a:xfrm>
        </p:spPr>
        <p:txBody>
          <a:bodyPr/>
          <a:lstStyle/>
          <a:p>
            <a:r>
              <a:rPr lang="en-US" dirty="0" err="1" smtClean="0"/>
              <a:t>Studienprojekt</a:t>
            </a:r>
            <a:r>
              <a:rPr lang="en-US" dirty="0" smtClean="0"/>
              <a:t> Garment OS</a:t>
            </a:r>
            <a:br>
              <a:rPr lang="en-US" dirty="0" smtClean="0"/>
            </a:br>
            <a:r>
              <a:rPr lang="en-US" sz="2800" dirty="0" smtClean="0">
                <a:solidFill>
                  <a:schemeClr val="tx1">
                    <a:lumMod val="75000"/>
                    <a:lumOff val="25000"/>
                  </a:schemeClr>
                </a:solidFill>
              </a:rPr>
              <a:t>API for Smart Garment</a:t>
            </a:r>
            <a:endParaRPr lang="en-US" dirty="0">
              <a:solidFill>
                <a:schemeClr val="tx1">
                  <a:lumMod val="75000"/>
                  <a:lumOff val="25000"/>
                </a:schemeClr>
              </a:solidFill>
            </a:endParaRPr>
          </a:p>
        </p:txBody>
      </p:sp>
      <p:pic>
        <p:nvPicPr>
          <p:cNvPr id="4"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3837" y="6244099"/>
            <a:ext cx="2844074" cy="639988"/>
          </a:xfrm>
          <a:prstGeom prst="rect">
            <a:avLst/>
          </a:prstGeom>
        </p:spPr>
      </p:pic>
      <p:sp>
        <p:nvSpPr>
          <p:cNvPr id="6" name="Text Placeholder 1"/>
          <p:cNvSpPr txBox="1">
            <a:spLocks/>
          </p:cNvSpPr>
          <p:nvPr/>
        </p:nvSpPr>
        <p:spPr>
          <a:xfrm>
            <a:off x="277629" y="3571037"/>
            <a:ext cx="5937807" cy="1701207"/>
          </a:xfrm>
          <a:prstGeom prst="rect">
            <a:avLst/>
          </a:prstGeom>
        </p:spPr>
        <p:txBody>
          <a:bodyPr vert="horz" lIns="182880" tIns="146304" rIns="182880" bIns="146304" numCol="1" rtlCol="0" anchor="b">
            <a:noAutofit/>
          </a:bodyPr>
          <a:lstStyle>
            <a:lvl1pPr marL="0" indent="0" algn="l" defTabSz="914166" rtl="0" eaLnBrk="1" latinLnBrk="0" hangingPunct="1">
              <a:spcBef>
                <a:spcPct val="20000"/>
              </a:spcBef>
              <a:buFont typeface="Arial" pitchFamily="34" charset="0"/>
              <a:buNone/>
              <a:defRPr sz="2000" kern="1200" baseline="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Clr>
                <a:srgbClr val="0070C0"/>
              </a:buClr>
              <a:buFont typeface="Wingdings" panose="05000000000000000000" pitchFamily="2" charset="2"/>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Clr>
                <a:srgbClr val="0070C0"/>
              </a:buClr>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Clr>
                <a:srgbClr val="0070C0"/>
              </a:buClr>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err="1" smtClean="0">
                <a:solidFill>
                  <a:schemeClr val="tx1">
                    <a:lumMod val="50000"/>
                    <a:lumOff val="50000"/>
                  </a:schemeClr>
                </a:solidFill>
                <a:cs typeface="Segoe UI"/>
              </a:rPr>
              <a:t>Betreuer</a:t>
            </a:r>
            <a:r>
              <a:rPr lang="en-US" dirty="0" smtClean="0">
                <a:solidFill>
                  <a:schemeClr val="tx1">
                    <a:lumMod val="50000"/>
                    <a:lumOff val="50000"/>
                  </a:schemeClr>
                </a:solidFill>
                <a:cs typeface="Segoe UI"/>
              </a:rPr>
              <a:t>:</a:t>
            </a:r>
          </a:p>
          <a:p>
            <a:pPr algn="r"/>
            <a:r>
              <a:rPr lang="en-US" sz="1800" dirty="0" smtClean="0">
                <a:solidFill>
                  <a:schemeClr val="tx1">
                    <a:lumMod val="50000"/>
                    <a:lumOff val="50000"/>
                  </a:schemeClr>
                </a:solidFill>
                <a:latin typeface="Segoe UI (Textkörper)"/>
                <a:cs typeface="Segoe UI (Textkörper)"/>
              </a:rPr>
              <a:t>M.Sc. Stefan </a:t>
            </a:r>
            <a:r>
              <a:rPr lang="en-US" sz="1800" dirty="0" err="1" smtClean="0">
                <a:solidFill>
                  <a:schemeClr val="tx1">
                    <a:lumMod val="50000"/>
                    <a:lumOff val="50000"/>
                  </a:schemeClr>
                </a:solidFill>
                <a:latin typeface="Segoe UI (Textkörper)"/>
                <a:cs typeface="Segoe UI (Textkörper)"/>
              </a:rPr>
              <a:t>Schneegaß</a:t>
            </a:r>
            <a:endParaRPr lang="en-US" sz="1800" dirty="0" smtClean="0">
              <a:solidFill>
                <a:schemeClr val="tx1">
                  <a:lumMod val="50000"/>
                  <a:lumOff val="50000"/>
                </a:schemeClr>
              </a:solidFill>
              <a:latin typeface="Segoe UI (Textkörper)"/>
              <a:cs typeface="Segoe UI (Textkörper)"/>
            </a:endParaRPr>
          </a:p>
          <a:p>
            <a:pPr algn="r"/>
            <a:r>
              <a:rPr lang="en-US" sz="1800" dirty="0" smtClean="0">
                <a:solidFill>
                  <a:schemeClr val="tx1">
                    <a:lumMod val="50000"/>
                    <a:lumOff val="50000"/>
                  </a:schemeClr>
                </a:solidFill>
                <a:latin typeface="Segoe UI (Textkörper)"/>
                <a:cs typeface="Segoe UI (Textkörper)"/>
              </a:rPr>
              <a:t>Dipl.-Inf. Markus Funk</a:t>
            </a:r>
          </a:p>
          <a:p>
            <a:pPr algn="r"/>
            <a:r>
              <a:rPr lang="en-US" sz="1800" dirty="0" smtClean="0">
                <a:solidFill>
                  <a:schemeClr val="tx1">
                    <a:lumMod val="50000"/>
                    <a:lumOff val="50000"/>
                  </a:schemeClr>
                </a:solidFill>
                <a:latin typeface="Segoe UI (Textkörper)"/>
                <a:cs typeface="Segoe UI (Textkörper)"/>
              </a:rPr>
              <a:t>Jun.-Prof. </a:t>
            </a:r>
            <a:r>
              <a:rPr lang="en-US" sz="1800" dirty="0" err="1" smtClean="0">
                <a:solidFill>
                  <a:schemeClr val="tx1">
                    <a:lumMod val="50000"/>
                    <a:lumOff val="50000"/>
                  </a:schemeClr>
                </a:solidFill>
                <a:latin typeface="Segoe UI (Textkörper)"/>
                <a:cs typeface="Segoe UI (Textkörper)"/>
              </a:rPr>
              <a:t>Niels</a:t>
            </a:r>
            <a:r>
              <a:rPr lang="en-US" sz="1800" dirty="0" smtClean="0">
                <a:solidFill>
                  <a:schemeClr val="tx1">
                    <a:lumMod val="50000"/>
                    <a:lumOff val="50000"/>
                  </a:schemeClr>
                </a:solidFill>
                <a:latin typeface="Segoe UI (Textkörper)"/>
                <a:cs typeface="Segoe UI (Textkörper)"/>
              </a:rPr>
              <a:t> </a:t>
            </a:r>
            <a:r>
              <a:rPr lang="en-US" sz="1800" dirty="0" err="1" smtClean="0">
                <a:solidFill>
                  <a:schemeClr val="tx1">
                    <a:lumMod val="50000"/>
                    <a:lumOff val="50000"/>
                  </a:schemeClr>
                </a:solidFill>
                <a:latin typeface="Segoe UI (Textkörper)"/>
                <a:cs typeface="Segoe UI (Textkörper)"/>
              </a:rPr>
              <a:t>Henze</a:t>
            </a:r>
            <a:endParaRPr lang="en-US" sz="1800" dirty="0" smtClean="0">
              <a:solidFill>
                <a:schemeClr val="tx1">
                  <a:lumMod val="50000"/>
                  <a:lumOff val="50000"/>
                </a:schemeClr>
              </a:solidFill>
              <a:latin typeface="Segoe UI (Textkörper)"/>
              <a:cs typeface="Segoe UI (Textkörper)"/>
            </a:endParaRPr>
          </a:p>
          <a:p>
            <a:pPr algn="r"/>
            <a:endParaRPr lang="en-US" sz="1800" dirty="0" smtClean="0">
              <a:solidFill>
                <a:schemeClr val="tx1">
                  <a:lumMod val="50000"/>
                  <a:lumOff val="50000"/>
                </a:schemeClr>
              </a:solidFill>
              <a:latin typeface="Segoe UI (Textkörper)"/>
              <a:cs typeface="Segoe UI (Textkörper)"/>
            </a:endParaRPr>
          </a:p>
        </p:txBody>
      </p:sp>
      <p:sp>
        <p:nvSpPr>
          <p:cNvPr id="9" name="Text Placeholder 1"/>
          <p:cNvSpPr txBox="1">
            <a:spLocks/>
          </p:cNvSpPr>
          <p:nvPr/>
        </p:nvSpPr>
        <p:spPr>
          <a:xfrm>
            <a:off x="6227137" y="3574016"/>
            <a:ext cx="5937807" cy="1701207"/>
          </a:xfrm>
          <a:prstGeom prst="rect">
            <a:avLst/>
          </a:prstGeom>
        </p:spPr>
        <p:txBody>
          <a:bodyPr vert="horz" lIns="182880" tIns="146304" rIns="182880" bIns="146304" numCol="1" rtlCol="0" anchor="b">
            <a:noAutofit/>
          </a:bodyPr>
          <a:lstStyle>
            <a:lvl1pPr marL="0" indent="0" algn="l" defTabSz="914166" rtl="0" eaLnBrk="1" latinLnBrk="0" hangingPunct="1">
              <a:spcBef>
                <a:spcPct val="20000"/>
              </a:spcBef>
              <a:buFont typeface="Arial" pitchFamily="34" charset="0"/>
              <a:buNone/>
              <a:defRPr sz="2000" kern="1200" baseline="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Clr>
                <a:srgbClr val="0070C0"/>
              </a:buClr>
              <a:buFont typeface="Wingdings" panose="05000000000000000000" pitchFamily="2" charset="2"/>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Clr>
                <a:srgbClr val="0070C0"/>
              </a:buClr>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Clr>
                <a:srgbClr val="0070C0"/>
              </a:buClr>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solidFill>
                  <a:schemeClr val="tx1">
                    <a:lumMod val="50000"/>
                    <a:lumOff val="50000"/>
                  </a:schemeClr>
                </a:solidFill>
                <a:cs typeface="Segoe UI"/>
              </a:rPr>
              <a:t>Kunde</a:t>
            </a:r>
            <a:r>
              <a:rPr lang="en-US" dirty="0" smtClean="0">
                <a:solidFill>
                  <a:schemeClr val="tx1">
                    <a:lumMod val="50000"/>
                    <a:lumOff val="50000"/>
                  </a:schemeClr>
                </a:solidFill>
                <a:cs typeface="Segoe UI"/>
              </a:rPr>
              <a:t>:</a:t>
            </a:r>
          </a:p>
          <a:p>
            <a:r>
              <a:rPr lang="en-US" sz="1800" dirty="0" smtClean="0">
                <a:solidFill>
                  <a:schemeClr val="tx1">
                    <a:lumMod val="50000"/>
                    <a:lumOff val="50000"/>
                  </a:schemeClr>
                </a:solidFill>
                <a:latin typeface="Segoe UI (Textkörper)"/>
                <a:cs typeface="Segoe UI (Textkörper)"/>
              </a:rPr>
              <a:t>Prof. Dr. Albrecht Schmidt</a:t>
            </a:r>
          </a:p>
          <a:p>
            <a:endParaRPr lang="en-US" sz="1800" dirty="0">
              <a:solidFill>
                <a:schemeClr val="tx1">
                  <a:lumMod val="50000"/>
                  <a:lumOff val="50000"/>
                </a:schemeClr>
              </a:solidFill>
              <a:latin typeface="Segoe UI (Textkörper)"/>
              <a:cs typeface="Segoe UI (Textkörper)"/>
            </a:endParaRPr>
          </a:p>
          <a:p>
            <a:endParaRPr lang="en-US" sz="1800" dirty="0" smtClean="0">
              <a:solidFill>
                <a:schemeClr val="tx1">
                  <a:lumMod val="50000"/>
                  <a:lumOff val="50000"/>
                </a:schemeClr>
              </a:solidFill>
              <a:latin typeface="Segoe UI (Textkörper)"/>
              <a:cs typeface="Segoe UI (Textkörper)"/>
            </a:endParaRPr>
          </a:p>
          <a:p>
            <a:endParaRPr lang="en-US" sz="1800" dirty="0" smtClean="0">
              <a:solidFill>
                <a:schemeClr val="tx1">
                  <a:lumMod val="50000"/>
                  <a:lumOff val="50000"/>
                </a:schemeClr>
              </a:solidFill>
              <a:latin typeface="Segoe UI (Textkörper)"/>
              <a:cs typeface="Segoe UI (Textkörper)"/>
            </a:endParaRPr>
          </a:p>
        </p:txBody>
      </p:sp>
    </p:spTree>
    <p:extLst>
      <p:ext uri="{BB962C8B-B14F-4D97-AF65-F5344CB8AC3E}">
        <p14:creationId xmlns:p14="http://schemas.microsoft.com/office/powerpoint/2010/main" val="344884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Planung des SDK</a:t>
            </a:r>
            <a:endParaRPr lang="en-US" dirty="0"/>
          </a:p>
        </p:txBody>
      </p:sp>
      <p:sp>
        <p:nvSpPr>
          <p:cNvPr id="3" name="Content Placeholder 2"/>
          <p:cNvSpPr>
            <a:spLocks noGrp="1"/>
          </p:cNvSpPr>
          <p:nvPr>
            <p:ph sz="quarter" idx="15"/>
          </p:nvPr>
        </p:nvSpPr>
        <p:spPr/>
        <p:txBody>
          <a:bodyPr/>
          <a:lstStyle/>
          <a:p>
            <a:endParaRPr lang="de-DE" dirty="0" smtClean="0"/>
          </a:p>
          <a:p>
            <a:endParaRPr lang="en-US" dirty="0" smtClean="0"/>
          </a:p>
          <a:p>
            <a:r>
              <a:rPr lang="de-DE" dirty="0" smtClean="0"/>
              <a:t>SDK soll objektorientiert sein!</a:t>
            </a:r>
            <a:endParaRPr lang="en-US" dirty="0" smtClean="0"/>
          </a:p>
          <a:p>
            <a:pPr lvl="1"/>
            <a:r>
              <a:rPr lang="en-US" dirty="0" err="1" smtClean="0"/>
              <a:t>Objekte</a:t>
            </a:r>
            <a:r>
              <a:rPr lang="en-US" dirty="0" smtClean="0"/>
              <a:t> </a:t>
            </a:r>
            <a:r>
              <a:rPr lang="en-US" dirty="0"/>
              <a:t>auf Binder </a:t>
            </a:r>
            <a:r>
              <a:rPr lang="en-US" dirty="0" err="1"/>
              <a:t>Ebene</a:t>
            </a:r>
            <a:r>
              <a:rPr lang="en-US" dirty="0"/>
              <a:t> </a:t>
            </a:r>
            <a:r>
              <a:rPr lang="en-US" dirty="0" err="1"/>
              <a:t>nicht</a:t>
            </a:r>
            <a:r>
              <a:rPr lang="en-US" dirty="0"/>
              <a:t> m</a:t>
            </a:r>
            <a:r>
              <a:rPr lang="de-DE" dirty="0"/>
              <a:t>öglich</a:t>
            </a:r>
          </a:p>
          <a:p>
            <a:pPr lvl="1"/>
            <a:r>
              <a:rPr lang="en-US" dirty="0"/>
              <a:t>L</a:t>
            </a:r>
            <a:r>
              <a:rPr lang="de-DE" dirty="0"/>
              <a:t>ösung</a:t>
            </a:r>
            <a:r>
              <a:rPr lang="en-US" dirty="0"/>
              <a:t>: “C”-Style </a:t>
            </a:r>
            <a:r>
              <a:rPr lang="en-US" dirty="0" err="1"/>
              <a:t>Objektorientierung</a:t>
            </a:r>
            <a:endParaRPr lang="en-US" dirty="0"/>
          </a:p>
        </p:txBody>
      </p:sp>
      <p:sp>
        <p:nvSpPr>
          <p:cNvPr id="4" name="Date Placeholder 3"/>
          <p:cNvSpPr>
            <a:spLocks noGrp="1"/>
          </p:cNvSpPr>
          <p:nvPr>
            <p:ph type="dt" sz="half" idx="2"/>
          </p:nvPr>
        </p:nvSpPr>
        <p:spPr/>
        <p:txBody>
          <a:bodyPr/>
          <a:lstStyle/>
          <a:p>
            <a:fld id="{262E0384-A3B5-435E-8EC8-B082DFF8A029}" type="datetime1">
              <a:rPr lang="en-US" smtClean="0"/>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10</a:t>
            </a:fld>
            <a:endParaRPr lang="en-US"/>
          </a:p>
        </p:txBody>
      </p:sp>
    </p:spTree>
    <p:extLst>
      <p:ext uri="{BB962C8B-B14F-4D97-AF65-F5344CB8AC3E}">
        <p14:creationId xmlns:p14="http://schemas.microsoft.com/office/powerpoint/2010/main" val="214764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“C”-Style Objektorientierung</a:t>
            </a:r>
            <a:endParaRPr lang="en-US" dirty="0"/>
          </a:p>
        </p:txBody>
      </p:sp>
      <p:sp>
        <p:nvSpPr>
          <p:cNvPr id="11" name="Content Placeholder 10"/>
          <p:cNvSpPr>
            <a:spLocks noGrp="1"/>
          </p:cNvSpPr>
          <p:nvPr>
            <p:ph sz="quarter" idx="15"/>
          </p:nvPr>
        </p:nvSpPr>
        <p:spPr>
          <a:xfrm>
            <a:off x="274638" y="1820862"/>
            <a:ext cx="11875040" cy="838200"/>
          </a:xfrm>
        </p:spPr>
        <p:txBody>
          <a:bodyPr/>
          <a:lstStyle/>
          <a:p>
            <a:r>
              <a:rPr lang="en-US" sz="2800" b="1" dirty="0" smtClean="0">
                <a:latin typeface="Courier New" panose="02070309020205020404" pitchFamily="49" charset="0"/>
                <a:cs typeface="Courier New" panose="02070309020205020404" pitchFamily="49" charset="0"/>
              </a:rPr>
              <a:t>this</a:t>
            </a:r>
            <a:r>
              <a:rPr lang="en-US" sz="2800" dirty="0" smtClean="0"/>
              <a:t> – </a:t>
            </a:r>
            <a:r>
              <a:rPr lang="en-US" sz="2800" dirty="0" err="1" smtClean="0"/>
              <a:t>Funktion</a:t>
            </a:r>
            <a:r>
              <a:rPr lang="en-US" sz="2800" dirty="0" smtClean="0"/>
              <a:t> </a:t>
            </a:r>
            <a:r>
              <a:rPr lang="en-US" sz="2800" dirty="0" err="1" smtClean="0"/>
              <a:t>statisch</a:t>
            </a:r>
            <a:r>
              <a:rPr lang="en-US" sz="2800" dirty="0" smtClean="0"/>
              <a:t>, </a:t>
            </a:r>
            <a:r>
              <a:rPr lang="en-US" sz="2800" dirty="0" err="1" smtClean="0"/>
              <a:t>Objekt</a:t>
            </a:r>
            <a:r>
              <a:rPr lang="en-US" sz="2800" dirty="0" smtClean="0"/>
              <a:t> </a:t>
            </a:r>
            <a:r>
              <a:rPr lang="en-US" sz="2800" dirty="0" err="1" smtClean="0"/>
              <a:t>wird</a:t>
            </a:r>
            <a:r>
              <a:rPr lang="en-US" sz="2800" dirty="0" smtClean="0"/>
              <a:t> </a:t>
            </a:r>
            <a:r>
              <a:rPr lang="en-US" sz="2800" dirty="0" err="1" smtClean="0"/>
              <a:t>als</a:t>
            </a:r>
            <a:r>
              <a:rPr lang="en-US" sz="2800" dirty="0" smtClean="0"/>
              <a:t> Parameter </a:t>
            </a:r>
            <a:r>
              <a:rPr lang="de-DE" sz="2800" dirty="0" smtClean="0"/>
              <a:t>übergeben</a:t>
            </a:r>
            <a:endParaRPr lang="en-US" sz="2800" dirty="0"/>
          </a:p>
        </p:txBody>
      </p:sp>
      <p:sp>
        <p:nvSpPr>
          <p:cNvPr id="4" name="Date Placeholder 3"/>
          <p:cNvSpPr>
            <a:spLocks noGrp="1"/>
          </p:cNvSpPr>
          <p:nvPr>
            <p:ph type="dt" sz="half" idx="2"/>
          </p:nvPr>
        </p:nvSpPr>
        <p:spPr/>
        <p:txBody>
          <a:bodyPr/>
          <a:lstStyle/>
          <a:p>
            <a:fld id="{262E0384-A3B5-435E-8EC8-B082DFF8A029}" type="datetime1">
              <a:rPr lang="en-US" smtClean="0"/>
              <a:pPr/>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11</a:t>
            </a:fld>
            <a:endParaRPr lang="en-US"/>
          </a:p>
        </p:txBody>
      </p:sp>
      <p:sp>
        <p:nvSpPr>
          <p:cNvPr id="12" name="TextBox 11"/>
          <p:cNvSpPr txBox="1"/>
          <p:nvPr/>
        </p:nvSpPr>
        <p:spPr>
          <a:xfrm>
            <a:off x="731837" y="2811462"/>
            <a:ext cx="5029200" cy="1631216"/>
          </a:xfrm>
          <a:prstGeom prst="rect">
            <a:avLst/>
          </a:prstGeom>
          <a:noFill/>
        </p:spPr>
        <p:txBody>
          <a:bodyPr wrap="square" rtlCol="0">
            <a:spAutoFit/>
          </a:bodyPr>
          <a:lstStyle/>
          <a:p>
            <a:r>
              <a:rPr lang="en-US" sz="2000" b="1"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class</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Bar {</a:t>
            </a:r>
          </a:p>
          <a:p>
            <a:r>
              <a:rPr lang="en-US" sz="2000" dirty="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b="1"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void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foo() {</a:t>
            </a:r>
          </a:p>
          <a:p>
            <a:r>
              <a:rPr lang="en-US" sz="2000" dirty="0">
                <a:solidFill>
                  <a:schemeClr val="accent4">
                    <a:lumMod val="50000"/>
                  </a:schemeClr>
                </a:solidFill>
                <a:latin typeface="Courier New" panose="02070309020205020404" pitchFamily="49" charset="0"/>
                <a:cs typeface="Courier New" panose="02070309020205020404" pitchFamily="49" charset="0"/>
              </a:rPr>
              <a:t> </a:t>
            </a:r>
            <a:r>
              <a:rPr lang="en-US" sz="2000" dirty="0" smtClean="0">
                <a:solidFill>
                  <a:schemeClr val="accent4">
                    <a:lumMod val="50000"/>
                  </a:schemeClr>
                </a:solidFill>
                <a:latin typeface="Courier New" panose="02070309020205020404" pitchFamily="49" charset="0"/>
                <a:cs typeface="Courier New" panose="02070309020205020404" pitchFamily="49" charset="0"/>
              </a:rPr>
              <a:t>       // Work on object this</a:t>
            </a:r>
          </a:p>
          <a:p>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p>
          <a:p>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p>
        </p:txBody>
      </p:sp>
      <p:sp>
        <p:nvSpPr>
          <p:cNvPr id="13" name="TextBox 12"/>
          <p:cNvSpPr txBox="1"/>
          <p:nvPr/>
        </p:nvSpPr>
        <p:spPr>
          <a:xfrm>
            <a:off x="6065837" y="2811462"/>
            <a:ext cx="5029200" cy="1631216"/>
          </a:xfrm>
          <a:prstGeom prst="rect">
            <a:avLst/>
          </a:prstGeom>
          <a:noFill/>
        </p:spPr>
        <p:txBody>
          <a:bodyPr wrap="square" rtlCol="0">
            <a:spAutoFit/>
          </a:bodyPr>
          <a:lstStyle/>
          <a:p>
            <a:r>
              <a:rPr lang="en-US" sz="2000" b="1"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class</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Bar {</a:t>
            </a:r>
          </a:p>
          <a:p>
            <a:r>
              <a:rPr lang="en-US" sz="2000" b="1" dirty="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b="1"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static void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foo(Bar </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thiz</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p>
          <a:p>
            <a:r>
              <a:rPr lang="en-US" sz="2000" dirty="0">
                <a:solidFill>
                  <a:schemeClr val="accent4">
                    <a:lumMod val="50000"/>
                  </a:schemeClr>
                </a:solidFill>
                <a:latin typeface="Courier New" panose="02070309020205020404" pitchFamily="49" charset="0"/>
                <a:cs typeface="Courier New" panose="02070309020205020404" pitchFamily="49" charset="0"/>
              </a:rPr>
              <a:t> </a:t>
            </a:r>
            <a:r>
              <a:rPr lang="en-US" sz="2000" dirty="0" smtClean="0">
                <a:solidFill>
                  <a:schemeClr val="accent4">
                    <a:lumMod val="50000"/>
                  </a:schemeClr>
                </a:solidFill>
                <a:latin typeface="Courier New" panose="02070309020205020404" pitchFamily="49" charset="0"/>
                <a:cs typeface="Courier New" panose="02070309020205020404" pitchFamily="49" charset="0"/>
              </a:rPr>
              <a:t>       // Work on object </a:t>
            </a:r>
            <a:r>
              <a:rPr lang="en-US" sz="2000" dirty="0" err="1" smtClean="0">
                <a:solidFill>
                  <a:schemeClr val="accent4">
                    <a:lumMod val="50000"/>
                  </a:schemeClr>
                </a:solidFill>
                <a:latin typeface="Courier New" panose="02070309020205020404" pitchFamily="49" charset="0"/>
                <a:cs typeface="Courier New" panose="02070309020205020404" pitchFamily="49" charset="0"/>
              </a:rPr>
              <a:t>thiz</a:t>
            </a:r>
            <a:endParaRPr lang="en-US" sz="2000" dirty="0" smtClean="0">
              <a:solidFill>
                <a:schemeClr val="accent4">
                  <a:lumMod val="50000"/>
                </a:schemeClr>
              </a:solidFill>
              <a:latin typeface="Courier New" panose="02070309020205020404" pitchFamily="49" charset="0"/>
              <a:cs typeface="Courier New" panose="02070309020205020404" pitchFamily="49" charset="0"/>
            </a:endParaRPr>
          </a:p>
          <a:p>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p>
          <a:p>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6117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err="1" smtClean="0"/>
              <a:t>Objektorientierte</a:t>
            </a:r>
            <a:r>
              <a:rPr lang="en-US" sz="4400" dirty="0" smtClean="0"/>
              <a:t> </a:t>
            </a:r>
            <a:r>
              <a:rPr lang="en-US" sz="4400" dirty="0" err="1" smtClean="0"/>
              <a:t>Interprozesskommunikation</a:t>
            </a:r>
            <a:endParaRPr lang="en-US" sz="4400" dirty="0"/>
          </a:p>
        </p:txBody>
      </p:sp>
      <p:sp>
        <p:nvSpPr>
          <p:cNvPr id="3" name="Content Placeholder 2"/>
          <p:cNvSpPr>
            <a:spLocks noGrp="1"/>
          </p:cNvSpPr>
          <p:nvPr>
            <p:ph sz="quarter" idx="15"/>
          </p:nvPr>
        </p:nvSpPr>
        <p:spPr>
          <a:xfrm>
            <a:off x="274638" y="1668463"/>
            <a:ext cx="11875040" cy="823128"/>
          </a:xfrm>
        </p:spPr>
        <p:txBody>
          <a:bodyPr/>
          <a:lstStyle/>
          <a:p>
            <a:r>
              <a:rPr lang="en-US" dirty="0" smtClean="0"/>
              <a:t>Von der API </a:t>
            </a:r>
            <a:r>
              <a:rPr lang="en-US" dirty="0" err="1" smtClean="0"/>
              <a:t>zum</a:t>
            </a:r>
            <a:r>
              <a:rPr lang="en-US" dirty="0" smtClean="0"/>
              <a:t> SDK</a:t>
            </a:r>
          </a:p>
        </p:txBody>
      </p:sp>
      <p:sp>
        <p:nvSpPr>
          <p:cNvPr id="4" name="Date Placeholder 3"/>
          <p:cNvSpPr>
            <a:spLocks noGrp="1"/>
          </p:cNvSpPr>
          <p:nvPr>
            <p:ph type="dt" sz="half" idx="2"/>
          </p:nvPr>
        </p:nvSpPr>
        <p:spPr/>
        <p:txBody>
          <a:bodyPr/>
          <a:lstStyle/>
          <a:p>
            <a:fld id="{262E0384-A3B5-435E-8EC8-B082DFF8A029}" type="datetime1">
              <a:rPr lang="en-US" smtClean="0"/>
              <a:pPr/>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12</a:t>
            </a:fld>
            <a:endParaRPr lang="en-US"/>
          </a:p>
        </p:txBody>
      </p:sp>
      <p:sp>
        <p:nvSpPr>
          <p:cNvPr id="7" name="TextBox 6"/>
          <p:cNvSpPr txBox="1"/>
          <p:nvPr/>
        </p:nvSpPr>
        <p:spPr>
          <a:xfrm>
            <a:off x="1189037" y="2767340"/>
            <a:ext cx="3048000" cy="1323439"/>
          </a:xfrm>
          <a:prstGeom prst="rect">
            <a:avLst/>
          </a:prstGeom>
          <a:noFill/>
        </p:spPr>
        <p:txBody>
          <a:bodyPr wrap="square" rtlCol="0">
            <a:spAutoFit/>
          </a:bodyPr>
          <a:lstStyle/>
          <a:p>
            <a:r>
              <a:rPr lang="en-US" sz="2000" b="1"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class</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Bar {</a:t>
            </a:r>
          </a:p>
          <a:p>
            <a:r>
              <a:rPr lang="en-US" sz="2000" dirty="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b="1"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void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foo();</a:t>
            </a:r>
          </a:p>
          <a:p>
            <a:r>
              <a:rPr lang="en-US" sz="2000" dirty="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b="1"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void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qaz</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p>
          <a:p>
            <a:r>
              <a:rPr lang="en-US" sz="2000" dirty="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endPar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endParaRPr>
          </a:p>
        </p:txBody>
      </p:sp>
      <p:sp>
        <p:nvSpPr>
          <p:cNvPr id="8" name="TextBox 7"/>
          <p:cNvSpPr txBox="1"/>
          <p:nvPr/>
        </p:nvSpPr>
        <p:spPr>
          <a:xfrm>
            <a:off x="5608637" y="3192462"/>
            <a:ext cx="5715000" cy="1938992"/>
          </a:xfrm>
          <a:prstGeom prst="rect">
            <a:avLst/>
          </a:prstGeom>
          <a:noFill/>
        </p:spPr>
        <p:txBody>
          <a:bodyPr wrap="square" rtlCol="0">
            <a:spAutoFit/>
          </a:bodyPr>
          <a:lstStyle/>
          <a:p>
            <a:r>
              <a:rPr lang="en-US" sz="2000" b="1" dirty="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i</a:t>
            </a:r>
            <a:r>
              <a:rPr lang="en-US" sz="2000" b="1"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nterface </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Funcs</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p>
          <a:p>
            <a:r>
              <a:rPr lang="en-US" sz="2000" dirty="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b="1"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void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BAR_foo</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int</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barID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p>
          <a:p>
            <a:r>
              <a:rPr lang="en-US" sz="2000" dirty="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b="1"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void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BAR_qaz</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r>
              <a:rPr lang="en-US" sz="2000" dirty="0" err="1">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int</a:t>
            </a:r>
            <a:r>
              <a:rPr lang="en-US" sz="2000" dirty="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err="1">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barID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p>
          <a:p>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b="1"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void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BAZ_qux</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int</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bazID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p>
          <a:p>
            <a:r>
              <a:rPr lang="en-US" sz="2000" dirty="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b="1"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void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BAZ_norf</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int</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bazID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p>
          <a:p>
            <a:r>
              <a:rPr lang="en-US" sz="2000" dirty="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endPar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endParaRPr>
          </a:p>
        </p:txBody>
      </p:sp>
      <p:sp>
        <p:nvSpPr>
          <p:cNvPr id="9" name="TextBox 8"/>
          <p:cNvSpPr txBox="1"/>
          <p:nvPr/>
        </p:nvSpPr>
        <p:spPr>
          <a:xfrm>
            <a:off x="1189037" y="4138940"/>
            <a:ext cx="3276600" cy="1323439"/>
          </a:xfrm>
          <a:prstGeom prst="rect">
            <a:avLst/>
          </a:prstGeom>
          <a:noFill/>
        </p:spPr>
        <p:txBody>
          <a:bodyPr wrap="square" rtlCol="0">
            <a:spAutoFit/>
          </a:bodyPr>
          <a:lstStyle/>
          <a:p>
            <a:r>
              <a:rPr lang="en-US" sz="2000" b="1"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class</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Baz</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p>
          <a:p>
            <a:r>
              <a:rPr lang="en-US" sz="2000" dirty="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b="1"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void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qux</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p>
          <a:p>
            <a:r>
              <a:rPr lang="en-US" sz="2000" dirty="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b="1"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void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norf</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p>
          <a:p>
            <a:r>
              <a:rPr lang="en-US" sz="2000" dirty="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endPar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endParaRPr>
          </a:p>
        </p:txBody>
      </p:sp>
      <p:cxnSp>
        <p:nvCxnSpPr>
          <p:cNvPr id="12" name="Straight Arrow Connector 11"/>
          <p:cNvCxnSpPr>
            <a:stCxn id="7" idx="3"/>
          </p:cNvCxnSpPr>
          <p:nvPr/>
        </p:nvCxnSpPr>
        <p:spPr>
          <a:xfrm>
            <a:off x="4237037" y="3429060"/>
            <a:ext cx="1143000" cy="3288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flipV="1">
            <a:off x="4160837" y="4596141"/>
            <a:ext cx="1219200" cy="2045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p:cNvSpPr txBox="1"/>
          <p:nvPr/>
        </p:nvSpPr>
        <p:spPr>
          <a:xfrm>
            <a:off x="2365374" y="5510540"/>
            <a:ext cx="2057400" cy="457200"/>
          </a:xfrm>
          <a:prstGeom prst="rect">
            <a:avLst/>
          </a:prstGeom>
          <a:noFill/>
        </p:spPr>
        <p:txBody>
          <a:bodyPr wrap="square" rtlCol="0">
            <a:spAutoFit/>
          </a:bodyPr>
          <a:lstStyle/>
          <a:p>
            <a:r>
              <a:rPr lang="en-US" sz="2400" dirty="0" smtClean="0">
                <a:gradFill>
                  <a:gsLst>
                    <a:gs pos="0">
                      <a:schemeClr val="tx1">
                        <a:lumMod val="75000"/>
                        <a:lumOff val="25000"/>
                      </a:schemeClr>
                    </a:gs>
                    <a:gs pos="100000">
                      <a:schemeClr val="tx1">
                        <a:lumMod val="75000"/>
                        <a:lumOff val="25000"/>
                      </a:schemeClr>
                    </a:gs>
                  </a:gsLst>
                  <a:lin ang="5400000" scaled="0"/>
                </a:gradFill>
              </a:rPr>
              <a:t>API</a:t>
            </a:r>
          </a:p>
        </p:txBody>
      </p:sp>
      <p:sp>
        <p:nvSpPr>
          <p:cNvPr id="19" name="TextBox 18"/>
          <p:cNvSpPr txBox="1"/>
          <p:nvPr/>
        </p:nvSpPr>
        <p:spPr>
          <a:xfrm>
            <a:off x="7437437" y="5462379"/>
            <a:ext cx="2057400" cy="457200"/>
          </a:xfrm>
          <a:prstGeom prst="rect">
            <a:avLst/>
          </a:prstGeom>
          <a:noFill/>
        </p:spPr>
        <p:txBody>
          <a:bodyPr wrap="square" rtlCol="0">
            <a:spAutoFit/>
          </a:bodyPr>
          <a:lstStyle/>
          <a:p>
            <a:r>
              <a:rPr lang="en-US" sz="2400" dirty="0" smtClean="0">
                <a:gradFill>
                  <a:gsLst>
                    <a:gs pos="0">
                      <a:schemeClr val="tx1">
                        <a:lumMod val="75000"/>
                        <a:lumOff val="25000"/>
                      </a:schemeClr>
                    </a:gs>
                    <a:gs pos="100000">
                      <a:schemeClr val="tx1">
                        <a:lumMod val="75000"/>
                        <a:lumOff val="25000"/>
                      </a:schemeClr>
                    </a:gs>
                  </a:gsLst>
                  <a:lin ang="5400000" scaled="0"/>
                </a:gradFill>
              </a:rPr>
              <a:t>SDK</a:t>
            </a:r>
          </a:p>
        </p:txBody>
      </p:sp>
    </p:spTree>
    <p:extLst>
      <p:ext uri="{BB962C8B-B14F-4D97-AF65-F5344CB8AC3E}">
        <p14:creationId xmlns:p14="http://schemas.microsoft.com/office/powerpoint/2010/main" val="377859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p:tgtEl>
                                          <p:spTgt spid="12"/>
                                        </p:tgtEl>
                                        <p:attrNameLst>
                                          <p:attrName>ppt_x</p:attrName>
                                        </p:attrNameLst>
                                      </p:cBhvr>
                                      <p:tavLst>
                                        <p:tav tm="0">
                                          <p:val>
                                            <p:strVal val="#ppt_x-#ppt_w*1.125000"/>
                                          </p:val>
                                        </p:tav>
                                        <p:tav tm="100000">
                                          <p:val>
                                            <p:strVal val="#ppt_x"/>
                                          </p:val>
                                        </p:tav>
                                      </p:tavLst>
                                    </p:anim>
                                    <p:animEffect transition="in" filter="wipe(right)">
                                      <p:cBhvr>
                                        <p:cTn id="19" dur="500"/>
                                        <p:tgtEl>
                                          <p:spTgt spid="12"/>
                                        </p:tgtEl>
                                      </p:cBhvr>
                                    </p:animEffect>
                                  </p:childTnLst>
                                </p:cTn>
                              </p:par>
                              <p:par>
                                <p:cTn id="20" presetID="12" presetClass="entr" presetSubtype="8"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p:tgtEl>
                                          <p:spTgt spid="13"/>
                                        </p:tgtEl>
                                        <p:attrNameLst>
                                          <p:attrName>ppt_x</p:attrName>
                                        </p:attrNameLst>
                                      </p:cBhvr>
                                      <p:tavLst>
                                        <p:tav tm="0">
                                          <p:val>
                                            <p:strVal val="#ppt_x-#ppt_w*1.125000"/>
                                          </p:val>
                                        </p:tav>
                                        <p:tav tm="100000">
                                          <p:val>
                                            <p:strVal val="#ppt_x"/>
                                          </p:val>
                                        </p:tav>
                                      </p:tavLst>
                                    </p:anim>
                                    <p:animEffect transition="in" filter="wipe(right)">
                                      <p:cBhvr>
                                        <p:cTn id="23" dur="500"/>
                                        <p:tgtEl>
                                          <p:spTgt spid="13"/>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err="1"/>
              <a:t>Objektorientierte</a:t>
            </a:r>
            <a:r>
              <a:rPr lang="en-US" sz="4400" dirty="0"/>
              <a:t> </a:t>
            </a:r>
            <a:r>
              <a:rPr lang="en-US" sz="4400" dirty="0" err="1"/>
              <a:t>Interprozesskommunikation</a:t>
            </a:r>
            <a:endParaRPr lang="en-US" sz="4400" dirty="0"/>
          </a:p>
        </p:txBody>
      </p:sp>
      <p:sp>
        <p:nvSpPr>
          <p:cNvPr id="3" name="Content Placeholder 2"/>
          <p:cNvSpPr>
            <a:spLocks noGrp="1"/>
          </p:cNvSpPr>
          <p:nvPr>
            <p:ph sz="quarter" idx="15"/>
          </p:nvPr>
        </p:nvSpPr>
        <p:spPr>
          <a:xfrm>
            <a:off x="286797" y="1684255"/>
            <a:ext cx="5668963" cy="898607"/>
          </a:xfrm>
        </p:spPr>
        <p:txBody>
          <a:bodyPr/>
          <a:lstStyle/>
          <a:p>
            <a:r>
              <a:rPr lang="en-US" dirty="0" err="1"/>
              <a:t>vom</a:t>
            </a:r>
            <a:r>
              <a:rPr lang="en-US" dirty="0"/>
              <a:t> SDK </a:t>
            </a:r>
            <a:r>
              <a:rPr lang="en-US" dirty="0" err="1"/>
              <a:t>zu</a:t>
            </a:r>
            <a:r>
              <a:rPr lang="en-US" dirty="0"/>
              <a:t> </a:t>
            </a:r>
            <a:r>
              <a:rPr lang="en-US" dirty="0" smtClean="0"/>
              <a:t>Garment OS</a:t>
            </a:r>
            <a:endParaRPr lang="en-US" dirty="0"/>
          </a:p>
          <a:p>
            <a:endParaRPr lang="en-US" dirty="0"/>
          </a:p>
        </p:txBody>
      </p:sp>
      <p:sp>
        <p:nvSpPr>
          <p:cNvPr id="4" name="Content Placeholder 3"/>
          <p:cNvSpPr>
            <a:spLocks noGrp="1"/>
          </p:cNvSpPr>
          <p:nvPr>
            <p:ph sz="quarter" idx="16"/>
          </p:nvPr>
        </p:nvSpPr>
        <p:spPr>
          <a:xfrm>
            <a:off x="6492874" y="2735262"/>
            <a:ext cx="5668963" cy="3960812"/>
          </a:xfrm>
        </p:spPr>
        <p:txBody>
          <a:bodyPr/>
          <a:lstStyle/>
          <a:p>
            <a:pPr lvl="2"/>
            <a:r>
              <a:rPr lang="en-US" dirty="0" err="1" smtClean="0"/>
              <a:t>Objekt</a:t>
            </a:r>
            <a:r>
              <a:rPr lang="en-US" dirty="0" smtClean="0"/>
              <a:t> </a:t>
            </a:r>
            <a:r>
              <a:rPr lang="en-US" dirty="0" err="1" smtClean="0"/>
              <a:t>anhand</a:t>
            </a:r>
            <a:r>
              <a:rPr lang="en-US" dirty="0" smtClean="0"/>
              <a:t> der ID </a:t>
            </a:r>
            <a:r>
              <a:rPr lang="en-US" dirty="0" err="1" smtClean="0"/>
              <a:t>beziehen</a:t>
            </a:r>
            <a:endParaRPr lang="en-US" dirty="0" smtClean="0"/>
          </a:p>
          <a:p>
            <a:pPr lvl="2"/>
            <a:r>
              <a:rPr lang="en-US" dirty="0" err="1" smtClean="0"/>
              <a:t>Jeweilige</a:t>
            </a:r>
            <a:r>
              <a:rPr lang="en-US" dirty="0" smtClean="0"/>
              <a:t> </a:t>
            </a:r>
            <a:r>
              <a:rPr lang="en-US" dirty="0" err="1" smtClean="0"/>
              <a:t>Funktion</a:t>
            </a:r>
            <a:r>
              <a:rPr lang="en-US" dirty="0" smtClean="0"/>
              <a:t> </a:t>
            </a:r>
            <a:r>
              <a:rPr lang="en-US" dirty="0" err="1" smtClean="0"/>
              <a:t>mit</a:t>
            </a:r>
            <a:r>
              <a:rPr lang="en-US" dirty="0" smtClean="0"/>
              <a:t> </a:t>
            </a:r>
            <a:r>
              <a:rPr lang="en-US" dirty="0" err="1" smtClean="0"/>
              <a:t>gegebenen</a:t>
            </a:r>
            <a:r>
              <a:rPr lang="en-US" dirty="0" smtClean="0"/>
              <a:t> Parameter auf </a:t>
            </a:r>
            <a:r>
              <a:rPr lang="en-US" dirty="0" err="1" smtClean="0"/>
              <a:t>dem</a:t>
            </a:r>
            <a:r>
              <a:rPr lang="en-US" dirty="0" smtClean="0"/>
              <a:t> </a:t>
            </a:r>
            <a:r>
              <a:rPr lang="en-US" dirty="0" err="1" smtClean="0"/>
              <a:t>Objekt</a:t>
            </a:r>
            <a:r>
              <a:rPr lang="en-US" dirty="0" smtClean="0"/>
              <a:t> </a:t>
            </a:r>
            <a:r>
              <a:rPr lang="en-US" dirty="0" err="1" smtClean="0"/>
              <a:t>aufrufen</a:t>
            </a:r>
            <a:r>
              <a:rPr lang="en-US" dirty="0" smtClean="0"/>
              <a:t> </a:t>
            </a:r>
          </a:p>
        </p:txBody>
      </p:sp>
      <p:sp>
        <p:nvSpPr>
          <p:cNvPr id="5" name="Date Placeholder 4"/>
          <p:cNvSpPr>
            <a:spLocks noGrp="1"/>
          </p:cNvSpPr>
          <p:nvPr>
            <p:ph type="dt" sz="half" idx="2"/>
          </p:nvPr>
        </p:nvSpPr>
        <p:spPr/>
        <p:txBody>
          <a:bodyPr/>
          <a:lstStyle/>
          <a:p>
            <a:fld id="{A868D309-F249-465F-B681-42BD6FA92B76}" type="datetime1">
              <a:rPr lang="en-US" smtClean="0"/>
              <a:t>4/15/2015</a:t>
            </a:fld>
            <a:endParaRPr lang="en-US"/>
          </a:p>
        </p:txBody>
      </p:sp>
      <p:sp>
        <p:nvSpPr>
          <p:cNvPr id="6" name="Slide Number Placeholder 5"/>
          <p:cNvSpPr>
            <a:spLocks noGrp="1"/>
          </p:cNvSpPr>
          <p:nvPr>
            <p:ph type="sldNum" sz="quarter" idx="4"/>
          </p:nvPr>
        </p:nvSpPr>
        <p:spPr/>
        <p:txBody>
          <a:bodyPr/>
          <a:lstStyle/>
          <a:p>
            <a:fld id="{860CA8AD-EDD7-4639-9B75-4CED81BEA940}" type="slidenum">
              <a:rPr lang="en-US" smtClean="0"/>
              <a:pPr/>
              <a:t>13</a:t>
            </a:fld>
            <a:endParaRPr lang="en-US"/>
          </a:p>
        </p:txBody>
      </p:sp>
      <p:sp>
        <p:nvSpPr>
          <p:cNvPr id="7" name="TextBox 6"/>
          <p:cNvSpPr txBox="1"/>
          <p:nvPr/>
        </p:nvSpPr>
        <p:spPr>
          <a:xfrm>
            <a:off x="503237" y="2735262"/>
            <a:ext cx="5715000" cy="1938992"/>
          </a:xfrm>
          <a:prstGeom prst="rect">
            <a:avLst/>
          </a:prstGeom>
          <a:noFill/>
        </p:spPr>
        <p:txBody>
          <a:bodyPr wrap="square" rtlCol="0">
            <a:spAutoFit/>
          </a:bodyPr>
          <a:lstStyle/>
          <a:p>
            <a:r>
              <a:rPr lang="en-US" sz="2000" b="1" dirty="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i</a:t>
            </a:r>
            <a:r>
              <a:rPr lang="en-US" sz="2000" b="1"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nterface </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Funcs</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p>
          <a:p>
            <a:r>
              <a:rPr lang="en-US" sz="2000" dirty="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b="1"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void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BAR_foo</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int</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barID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p>
          <a:p>
            <a:r>
              <a:rPr lang="en-US" sz="2000" dirty="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b="1"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void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BAR_qaz</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r>
              <a:rPr lang="en-US" sz="2000" dirty="0" err="1">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int</a:t>
            </a:r>
            <a:r>
              <a:rPr lang="en-US" sz="2000" dirty="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err="1">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barID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p>
          <a:p>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b="1"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void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BAZ_qux</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int</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bazID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p>
          <a:p>
            <a:r>
              <a:rPr lang="en-US" sz="2000" dirty="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b="1"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void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BAZ_norf</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int</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 </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bazID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p>
          <a:p>
            <a:r>
              <a:rPr lang="en-US" sz="2000" dirty="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endPar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endParaRPr>
          </a:p>
        </p:txBody>
      </p:sp>
      <p:sp>
        <p:nvSpPr>
          <p:cNvPr id="9" name="TextBox 8"/>
          <p:cNvSpPr txBox="1"/>
          <p:nvPr/>
        </p:nvSpPr>
        <p:spPr>
          <a:xfrm>
            <a:off x="716755" y="5173662"/>
            <a:ext cx="5287963" cy="707886"/>
          </a:xfrm>
          <a:prstGeom prst="rect">
            <a:avLst/>
          </a:prstGeom>
          <a:noFill/>
        </p:spPr>
        <p:txBody>
          <a:bodyPr wrap="square" rtlCol="0">
            <a:spAutoFit/>
          </a:bodyPr>
          <a:lstStyle/>
          <a:p>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objectPool.getBar</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barID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).foo();</a:t>
            </a:r>
          </a:p>
          <a:p>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objectPool.getBaz</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bazID</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r>
              <a:rPr lang="en-US" sz="2000" dirty="0" err="1"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norf</a:t>
            </a:r>
            <a:r>
              <a:rPr lang="en-US" sz="2000" dirty="0" smtClean="0">
                <a:gradFill>
                  <a:gsLst>
                    <a:gs pos="0">
                      <a:schemeClr val="tx1">
                        <a:lumMod val="75000"/>
                        <a:lumOff val="25000"/>
                      </a:schemeClr>
                    </a:gs>
                    <a:gs pos="100000">
                      <a:schemeClr val="tx1">
                        <a:lumMod val="75000"/>
                        <a:lumOff val="25000"/>
                      </a:schemeClr>
                    </a:gs>
                  </a:gsLst>
                  <a:lin ang="5400000" scaled="0"/>
                </a:gradFill>
                <a:latin typeface="Courier New" panose="02070309020205020404" pitchFamily="49" charset="0"/>
                <a:cs typeface="Courier New" panose="02070309020205020404" pitchFamily="49" charset="0"/>
              </a:rPr>
              <a:t>();</a:t>
            </a:r>
          </a:p>
        </p:txBody>
      </p:sp>
      <p:sp>
        <p:nvSpPr>
          <p:cNvPr id="10" name="Down Arrow 9"/>
          <p:cNvSpPr/>
          <p:nvPr/>
        </p:nvSpPr>
        <p:spPr bwMode="auto">
          <a:xfrm>
            <a:off x="2332037" y="4576950"/>
            <a:ext cx="1104899" cy="499408"/>
          </a:xfrm>
          <a:prstGeom prst="downArrow">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201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Privacy System</a:t>
            </a:r>
            <a:endParaRPr lang="en-US" dirty="0"/>
          </a:p>
        </p:txBody>
      </p:sp>
      <p:sp>
        <p:nvSpPr>
          <p:cNvPr id="3" name="Content Placeholder 2"/>
          <p:cNvSpPr>
            <a:spLocks noGrp="1"/>
          </p:cNvSpPr>
          <p:nvPr>
            <p:ph sz="quarter" idx="15"/>
          </p:nvPr>
        </p:nvSpPr>
        <p:spPr/>
        <p:txBody>
          <a:bodyPr/>
          <a:lstStyle/>
          <a:p>
            <a:r>
              <a:rPr lang="en-US" dirty="0" smtClean="0"/>
              <a:t>Apps </a:t>
            </a:r>
            <a:r>
              <a:rPr lang="en-US" dirty="0" err="1" smtClean="0"/>
              <a:t>soll</a:t>
            </a:r>
            <a:r>
              <a:rPr lang="en-US" dirty="0" smtClean="0"/>
              <a:t> der </a:t>
            </a:r>
            <a:r>
              <a:rPr lang="en-US" dirty="0" err="1" smtClean="0"/>
              <a:t>Zugriff</a:t>
            </a:r>
            <a:r>
              <a:rPr lang="en-US" dirty="0" smtClean="0"/>
              <a:t> auf </a:t>
            </a:r>
            <a:r>
              <a:rPr lang="en-US" dirty="0" err="1" smtClean="0"/>
              <a:t>Sensoren</a:t>
            </a:r>
            <a:r>
              <a:rPr lang="en-US" dirty="0" smtClean="0"/>
              <a:t> verboten </a:t>
            </a:r>
            <a:r>
              <a:rPr lang="en-US" dirty="0" err="1" smtClean="0"/>
              <a:t>werden</a:t>
            </a:r>
            <a:r>
              <a:rPr lang="en-US" dirty="0" smtClean="0"/>
              <a:t> k</a:t>
            </a:r>
            <a:r>
              <a:rPr lang="de-DE" dirty="0" smtClean="0"/>
              <a:t>önnen</a:t>
            </a:r>
            <a:endParaRPr lang="en-US" dirty="0" smtClean="0"/>
          </a:p>
          <a:p>
            <a:pPr lvl="1"/>
            <a:r>
              <a:rPr lang="en-US" dirty="0" err="1" smtClean="0"/>
              <a:t>Wir</a:t>
            </a:r>
            <a:r>
              <a:rPr lang="en-US" dirty="0" smtClean="0"/>
              <a:t> </a:t>
            </a:r>
            <a:r>
              <a:rPr lang="en-US" dirty="0" err="1" smtClean="0"/>
              <a:t>wissen</a:t>
            </a:r>
            <a:r>
              <a:rPr lang="en-US" dirty="0" smtClean="0"/>
              <a:t> </a:t>
            </a:r>
            <a:r>
              <a:rPr lang="en-US" dirty="0" err="1" smtClean="0"/>
              <a:t>nicht</a:t>
            </a:r>
            <a:r>
              <a:rPr lang="en-US" dirty="0" smtClean="0"/>
              <a:t>, </a:t>
            </a:r>
            <a:r>
              <a:rPr lang="en-US" dirty="0" err="1" smtClean="0"/>
              <a:t>welche</a:t>
            </a:r>
            <a:r>
              <a:rPr lang="en-US" dirty="0" smtClean="0"/>
              <a:t> Apps f</a:t>
            </a:r>
            <a:r>
              <a:rPr lang="de-DE" dirty="0" err="1" smtClean="0"/>
              <a:t>ür</a:t>
            </a:r>
            <a:r>
              <a:rPr lang="de-DE" dirty="0" smtClean="0"/>
              <a:t> </a:t>
            </a:r>
            <a:r>
              <a:rPr lang="de-DE" dirty="0" err="1" smtClean="0"/>
              <a:t>Garment</a:t>
            </a:r>
            <a:r>
              <a:rPr lang="de-DE" dirty="0" smtClean="0"/>
              <a:t> OS entwickelt werden</a:t>
            </a:r>
          </a:p>
          <a:p>
            <a:pPr lvl="2"/>
            <a:r>
              <a:rPr lang="en-US" dirty="0" smtClean="0"/>
              <a:t>App </a:t>
            </a:r>
            <a:r>
              <a:rPr lang="en-US" dirty="0" err="1" smtClean="0"/>
              <a:t>meldet</a:t>
            </a:r>
            <a:r>
              <a:rPr lang="en-US" dirty="0" smtClean="0"/>
              <a:t> </a:t>
            </a:r>
            <a:r>
              <a:rPr lang="en-US" dirty="0" err="1" smtClean="0"/>
              <a:t>sich</a:t>
            </a:r>
            <a:r>
              <a:rPr lang="en-US" dirty="0" smtClean="0"/>
              <a:t> </a:t>
            </a:r>
            <a:r>
              <a:rPr lang="en-US" dirty="0" err="1" smtClean="0"/>
              <a:t>beim</a:t>
            </a:r>
            <a:r>
              <a:rPr lang="en-US" dirty="0" smtClean="0"/>
              <a:t> Start am System an</a:t>
            </a:r>
          </a:p>
          <a:p>
            <a:pPr lvl="2"/>
            <a:r>
              <a:rPr lang="en-US" dirty="0" smtClean="0"/>
              <a:t>System </a:t>
            </a:r>
            <a:r>
              <a:rPr lang="de-DE" dirty="0" smtClean="0"/>
              <a:t>überprüft ob App bekannt</a:t>
            </a:r>
          </a:p>
          <a:p>
            <a:pPr lvl="3"/>
            <a:r>
              <a:rPr lang="de-DE" dirty="0" smtClean="0"/>
              <a:t>Ja, dann sind gegebene Rechte auch schon bekannt</a:t>
            </a:r>
          </a:p>
          <a:p>
            <a:pPr lvl="3"/>
            <a:r>
              <a:rPr lang="de-DE" dirty="0" smtClean="0"/>
              <a:t>Nein, Standardrechte zuweisen</a:t>
            </a:r>
          </a:p>
          <a:p>
            <a:pPr lvl="2"/>
            <a:r>
              <a:rPr lang="de-DE" dirty="0" smtClean="0"/>
              <a:t>SDK gibt als </a:t>
            </a:r>
            <a:r>
              <a:rPr lang="en-US" dirty="0" err="1" smtClean="0"/>
              <a:t>zus</a:t>
            </a:r>
            <a:r>
              <a:rPr lang="de-DE" dirty="0" smtClean="0"/>
              <a:t>ät</a:t>
            </a:r>
            <a:r>
              <a:rPr lang="en-US" dirty="0" err="1" smtClean="0"/>
              <a:t>zlichen</a:t>
            </a:r>
            <a:r>
              <a:rPr lang="en-US" dirty="0" smtClean="0"/>
              <a:t> Parameter die App ID an den Service </a:t>
            </a:r>
            <a:r>
              <a:rPr lang="en-US" dirty="0" err="1" smtClean="0"/>
              <a:t>weiter</a:t>
            </a:r>
            <a:endParaRPr lang="en-US" dirty="0"/>
          </a:p>
          <a:p>
            <a:pPr lvl="3"/>
            <a:r>
              <a:rPr lang="en-US" dirty="0" err="1" smtClean="0"/>
              <a:t>Funktioniert</a:t>
            </a:r>
            <a:r>
              <a:rPr lang="en-US" dirty="0" smtClean="0"/>
              <a:t>, da SDK in der App </a:t>
            </a:r>
            <a:r>
              <a:rPr lang="en-US" dirty="0" err="1" smtClean="0"/>
              <a:t>nicht</a:t>
            </a:r>
            <a:r>
              <a:rPr lang="en-US" dirty="0" smtClean="0"/>
              <a:t> in Garment OS l</a:t>
            </a:r>
            <a:r>
              <a:rPr lang="de-DE" dirty="0" smtClean="0"/>
              <a:t>äuft</a:t>
            </a:r>
          </a:p>
          <a:p>
            <a:pPr lvl="3"/>
            <a:r>
              <a:rPr lang="en-US" dirty="0" smtClean="0"/>
              <a:t>Service </a:t>
            </a:r>
            <a:r>
              <a:rPr lang="en-US" dirty="0" err="1" smtClean="0"/>
              <a:t>gibt</a:t>
            </a:r>
            <a:r>
              <a:rPr lang="en-US" dirty="0" smtClean="0"/>
              <a:t> </a:t>
            </a:r>
            <a:r>
              <a:rPr lang="en-US" dirty="0" err="1" smtClean="0"/>
              <a:t>entsprechend</a:t>
            </a:r>
            <a:r>
              <a:rPr lang="en-US" dirty="0" smtClean="0"/>
              <a:t> “Permission Denied” </a:t>
            </a:r>
            <a:r>
              <a:rPr lang="en-US" dirty="0" err="1" smtClean="0"/>
              <a:t>oder</a:t>
            </a:r>
            <a:r>
              <a:rPr lang="en-US" dirty="0" smtClean="0"/>
              <a:t> das </a:t>
            </a:r>
            <a:r>
              <a:rPr lang="en-US" dirty="0" err="1" smtClean="0"/>
              <a:t>Ergebnis</a:t>
            </a:r>
            <a:r>
              <a:rPr lang="en-US" dirty="0" smtClean="0"/>
              <a:t> </a:t>
            </a:r>
            <a:r>
              <a:rPr lang="en-US" dirty="0" err="1" smtClean="0"/>
              <a:t>zur</a:t>
            </a:r>
            <a:r>
              <a:rPr lang="de-DE" dirty="0" smtClean="0"/>
              <a:t>ück</a:t>
            </a:r>
          </a:p>
          <a:p>
            <a:pPr lvl="2"/>
            <a:endParaRPr lang="en-US" dirty="0"/>
          </a:p>
        </p:txBody>
      </p:sp>
      <p:sp>
        <p:nvSpPr>
          <p:cNvPr id="4" name="Date Placeholder 3"/>
          <p:cNvSpPr>
            <a:spLocks noGrp="1"/>
          </p:cNvSpPr>
          <p:nvPr>
            <p:ph type="dt" sz="half" idx="2"/>
          </p:nvPr>
        </p:nvSpPr>
        <p:spPr/>
        <p:txBody>
          <a:bodyPr/>
          <a:lstStyle/>
          <a:p>
            <a:fld id="{262E0384-A3B5-435E-8EC8-B082DFF8A029}" type="datetime1">
              <a:rPr lang="en-US" smtClean="0"/>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14</a:t>
            </a:fld>
            <a:endParaRPr lang="en-US"/>
          </a:p>
        </p:txBody>
      </p:sp>
    </p:spTree>
    <p:extLst>
      <p:ext uri="{BB962C8B-B14F-4D97-AF65-F5344CB8AC3E}">
        <p14:creationId xmlns:p14="http://schemas.microsoft.com/office/powerpoint/2010/main" val="255431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SDK – </a:t>
            </a:r>
            <a:r>
              <a:rPr lang="en-US" dirty="0" err="1" smtClean="0"/>
              <a:t>Funktionsaufruf</a:t>
            </a:r>
            <a:r>
              <a:rPr lang="en-US" dirty="0" smtClean="0"/>
              <a:t> </a:t>
            </a:r>
            <a:endParaRPr lang="en-US" dirty="0"/>
          </a:p>
        </p:txBody>
      </p:sp>
      <p:sp>
        <p:nvSpPr>
          <p:cNvPr id="4" name="Date Placeholder 3"/>
          <p:cNvSpPr>
            <a:spLocks noGrp="1"/>
          </p:cNvSpPr>
          <p:nvPr>
            <p:ph type="dt" sz="half" idx="2"/>
          </p:nvPr>
        </p:nvSpPr>
        <p:spPr/>
        <p:txBody>
          <a:bodyPr/>
          <a:lstStyle/>
          <a:p>
            <a:fld id="{262E0384-A3B5-435E-8EC8-B082DFF8A029}" type="datetime1">
              <a:rPr lang="en-US" smtClean="0"/>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15</a:t>
            </a:fld>
            <a:endParaRPr lang="en-US"/>
          </a:p>
        </p:txBody>
      </p:sp>
      <p:sp>
        <p:nvSpPr>
          <p:cNvPr id="7" name="Content Placeholder 6"/>
          <p:cNvSpPr>
            <a:spLocks noGrp="1"/>
          </p:cNvSpPr>
          <p:nvPr>
            <p:ph sz="quarter" idx="15"/>
          </p:nvPr>
        </p:nvSpPr>
        <p:spPr>
          <a:xfrm>
            <a:off x="272184" y="4815363"/>
            <a:ext cx="11875040" cy="1354219"/>
          </a:xfrm>
        </p:spPr>
        <p:txBody>
          <a:bodyPr/>
          <a:lstStyle/>
          <a:p>
            <a:r>
              <a:rPr lang="en-US" sz="2400" dirty="0" err="1" smtClean="0">
                <a:latin typeface="Courier New" panose="02070309020205020404" pitchFamily="49" charset="0"/>
                <a:cs typeface="Courier New" panose="02070309020205020404" pitchFamily="49" charset="0"/>
              </a:rPr>
              <a:t>APIFunctions.getAllSensors</a:t>
            </a:r>
            <a:r>
              <a:rPr lang="en-US" sz="2400" dirty="0" smtClean="0">
                <a:latin typeface="Courier New" panose="02070309020205020404" pitchFamily="49" charset="0"/>
                <a:cs typeface="Courier New" panose="02070309020205020404" pitchFamily="49" charset="0"/>
              </a:rPr>
              <a:t>()  </a:t>
            </a:r>
          </a:p>
          <a:p>
            <a:pPr marL="457200" indent="-457200">
              <a:buFont typeface="Wingdings" panose="05000000000000000000" pitchFamily="2" charset="2"/>
              <a:buChar char="à"/>
            </a:pPr>
            <a:r>
              <a:rPr lang="en-US" sz="2400" dirty="0" err="1" smtClean="0">
                <a:latin typeface="Courier New" panose="02070309020205020404" pitchFamily="49" charset="0"/>
                <a:cs typeface="Courier New" panose="02070309020205020404" pitchFamily="49" charset="0"/>
                <a:sym typeface="Wingdings" panose="05000000000000000000" pitchFamily="2" charset="2"/>
              </a:rPr>
              <a:t>APIHandle.API_getAllSensors</a:t>
            </a:r>
            <a:r>
              <a:rPr lang="en-US" sz="2400" dirty="0" smtClean="0">
                <a:latin typeface="Courier New" panose="02070309020205020404" pitchFamily="49" charset="0"/>
                <a:cs typeface="Courier New" panose="02070309020205020404" pitchFamily="49" charset="0"/>
                <a:sym typeface="Wingdings" panose="05000000000000000000" pitchFamily="2" charset="2"/>
              </a:rPr>
              <a:t>(</a:t>
            </a:r>
            <a:r>
              <a:rPr lang="en-US" sz="2400" dirty="0" err="1" smtClean="0">
                <a:latin typeface="Courier New" panose="02070309020205020404" pitchFamily="49" charset="0"/>
                <a:cs typeface="Courier New" panose="02070309020205020404" pitchFamily="49" charset="0"/>
                <a:sym typeface="Wingdings" panose="05000000000000000000" pitchFamily="2" charset="2"/>
              </a:rPr>
              <a:t>appid</a:t>
            </a:r>
            <a:r>
              <a:rPr lang="en-US" sz="2400" dirty="0" smtClean="0">
                <a:latin typeface="Courier New" panose="02070309020205020404" pitchFamily="49" charset="0"/>
                <a:cs typeface="Courier New" panose="02070309020205020404" pitchFamily="49" charset="0"/>
                <a:sym typeface="Wingdings" panose="05000000000000000000" pitchFamily="2" charset="2"/>
              </a:rPr>
              <a:t>)</a:t>
            </a:r>
          </a:p>
          <a:p>
            <a:pPr marL="457200" indent="-457200">
              <a:buFont typeface="Wingdings" panose="05000000000000000000" pitchFamily="2" charset="2"/>
              <a:buChar char="à"/>
            </a:pPr>
            <a:r>
              <a:rPr lang="de-DE" sz="2400" dirty="0" smtClean="0">
                <a:latin typeface="Courier New" panose="02070309020205020404" pitchFamily="49" charset="0"/>
                <a:cs typeface="Courier New" panose="02070309020205020404" pitchFamily="49" charset="0"/>
                <a:sym typeface="Wingdings" panose="05000000000000000000" pitchFamily="2" charset="2"/>
              </a:rPr>
              <a:t>SensorModule.getAllSensors()</a:t>
            </a:r>
            <a:endParaRPr lang="en-US" sz="2400" dirty="0" smtClean="0">
              <a:latin typeface="Courier New" panose="02070309020205020404" pitchFamily="49" charset="0"/>
              <a:cs typeface="Courier New" panose="02070309020205020404" pitchFamily="49" charset="0"/>
              <a:sym typeface="Wingdings" panose="05000000000000000000" pitchFamily="2" charset="2"/>
            </a:endParaRPr>
          </a:p>
          <a:p>
            <a:pPr marL="457200" indent="-457200">
              <a:buFont typeface="Wingdings" panose="05000000000000000000" pitchFamily="2" charset="2"/>
              <a:buChar char="à"/>
            </a:pPr>
            <a:endParaRPr lang="en-US" sz="24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3"/>
          <a:stretch>
            <a:fillRect/>
          </a:stretch>
        </p:blipFill>
        <p:spPr>
          <a:xfrm>
            <a:off x="2298651" y="1257786"/>
            <a:ext cx="7827014" cy="3558588"/>
          </a:xfrm>
          <a:prstGeom prst="rect">
            <a:avLst/>
          </a:prstGeom>
        </p:spPr>
      </p:pic>
    </p:spTree>
    <p:extLst>
      <p:ext uri="{BB962C8B-B14F-4D97-AF65-F5344CB8AC3E}">
        <p14:creationId xmlns:p14="http://schemas.microsoft.com/office/powerpoint/2010/main" val="261346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Speicher</a:t>
            </a:r>
            <a:r>
              <a:rPr lang="en-US" dirty="0"/>
              <a:t>- und </a:t>
            </a:r>
            <a:r>
              <a:rPr lang="en-US" dirty="0" err="1"/>
              <a:t>Verschl</a:t>
            </a:r>
            <a:r>
              <a:rPr lang="de-DE" dirty="0"/>
              <a:t>ü</a:t>
            </a:r>
            <a:r>
              <a:rPr lang="en-US" dirty="0" err="1"/>
              <a:t>sselungsmodul</a:t>
            </a:r>
            <a:endParaRPr lang="en-US" dirty="0"/>
          </a:p>
        </p:txBody>
      </p:sp>
      <p:sp>
        <p:nvSpPr>
          <p:cNvPr id="3" name="Content Placeholder 2"/>
          <p:cNvSpPr>
            <a:spLocks noGrp="1"/>
          </p:cNvSpPr>
          <p:nvPr>
            <p:ph sz="quarter" idx="15"/>
          </p:nvPr>
        </p:nvSpPr>
        <p:spPr>
          <a:xfrm>
            <a:off x="274638" y="1668463"/>
            <a:ext cx="11875040" cy="761999"/>
          </a:xfrm>
        </p:spPr>
        <p:txBody>
          <a:bodyPr/>
          <a:lstStyle/>
          <a:p>
            <a:r>
              <a:rPr lang="en-US" dirty="0" err="1" smtClean="0"/>
              <a:t>Wie</a:t>
            </a:r>
            <a:r>
              <a:rPr lang="en-US" dirty="0" smtClean="0"/>
              <a:t> </a:t>
            </a:r>
            <a:r>
              <a:rPr lang="en-US" dirty="0" err="1" smtClean="0"/>
              <a:t>werden</a:t>
            </a:r>
            <a:r>
              <a:rPr lang="en-US" dirty="0" smtClean="0"/>
              <a:t> </a:t>
            </a:r>
            <a:r>
              <a:rPr lang="en-US" dirty="0" err="1" smtClean="0"/>
              <a:t>Sensordaten</a:t>
            </a:r>
            <a:r>
              <a:rPr lang="en-US" dirty="0" smtClean="0"/>
              <a:t> </a:t>
            </a:r>
            <a:r>
              <a:rPr lang="en-US" dirty="0" err="1" smtClean="0"/>
              <a:t>gespeichert</a:t>
            </a:r>
            <a:r>
              <a:rPr lang="en-US" dirty="0" smtClean="0"/>
              <a:t>?</a:t>
            </a:r>
          </a:p>
          <a:p>
            <a:pPr lvl="2"/>
            <a:r>
              <a:rPr lang="en-US" dirty="0" err="1" smtClean="0"/>
              <a:t>Sensordaten</a:t>
            </a:r>
            <a:r>
              <a:rPr lang="en-US" dirty="0" smtClean="0"/>
              <a:t> </a:t>
            </a:r>
            <a:r>
              <a:rPr lang="en-US" dirty="0" err="1" smtClean="0"/>
              <a:t>werden</a:t>
            </a:r>
            <a:r>
              <a:rPr lang="en-US" dirty="0" smtClean="0"/>
              <a:t> pro Sensor in </a:t>
            </a:r>
            <a:r>
              <a:rPr lang="en-US" dirty="0" err="1" smtClean="0"/>
              <a:t>einer</a:t>
            </a:r>
            <a:r>
              <a:rPr lang="en-US" dirty="0" smtClean="0"/>
              <a:t> </a:t>
            </a:r>
            <a:r>
              <a:rPr lang="en-US" dirty="0" err="1" smtClean="0"/>
              <a:t>eigenen</a:t>
            </a:r>
            <a:r>
              <a:rPr lang="en-US" dirty="0" smtClean="0"/>
              <a:t> </a:t>
            </a:r>
            <a:r>
              <a:rPr lang="en-US" dirty="0" err="1" smtClean="0"/>
              <a:t>Datei</a:t>
            </a:r>
            <a:r>
              <a:rPr lang="en-US" dirty="0" smtClean="0"/>
              <a:t> </a:t>
            </a:r>
            <a:r>
              <a:rPr lang="en-US" dirty="0" err="1" smtClean="0"/>
              <a:t>gespeichert</a:t>
            </a:r>
            <a:endParaRPr lang="en-US" dirty="0" smtClean="0"/>
          </a:p>
          <a:p>
            <a:pPr marL="228541" lvl="2" indent="0">
              <a:buNone/>
            </a:pPr>
            <a:endParaRPr lang="en-US" dirty="0"/>
          </a:p>
        </p:txBody>
      </p:sp>
      <p:sp>
        <p:nvSpPr>
          <p:cNvPr id="4" name="Date Placeholder 3"/>
          <p:cNvSpPr>
            <a:spLocks noGrp="1"/>
          </p:cNvSpPr>
          <p:nvPr>
            <p:ph type="dt" sz="half" idx="2"/>
          </p:nvPr>
        </p:nvSpPr>
        <p:spPr/>
        <p:txBody>
          <a:bodyPr/>
          <a:lstStyle/>
          <a:p>
            <a:fld id="{262E0384-A3B5-435E-8EC8-B082DFF8A029}" type="datetime1">
              <a:rPr lang="en-US" smtClean="0"/>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16</a:t>
            </a:fld>
            <a:endParaRPr lang="en-US"/>
          </a:p>
        </p:txBody>
      </p:sp>
      <p:sp>
        <p:nvSpPr>
          <p:cNvPr id="6" name="Rectangle 5"/>
          <p:cNvSpPr/>
          <p:nvPr/>
        </p:nvSpPr>
        <p:spPr bwMode="auto">
          <a:xfrm>
            <a:off x="884238" y="5707062"/>
            <a:ext cx="1828800" cy="5333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de-DE" sz="2400" spc="-102" dirty="0" smtClean="0">
                <a:solidFill>
                  <a:schemeClr val="tx1"/>
                </a:solidFill>
                <a:ea typeface="Segoe UI" pitchFamily="34" charset="0"/>
                <a:cs typeface="Segoe UI" pitchFamily="34" charset="0"/>
              </a:rPr>
              <a:t>. . . . . . .</a:t>
            </a:r>
            <a:endParaRPr lang="en-US" sz="2400" spc="-102" dirty="0">
              <a:solidFill>
                <a:schemeClr val="tx1"/>
              </a:solidFill>
              <a:ea typeface="Segoe UI" pitchFamily="34" charset="0"/>
              <a:cs typeface="Segoe UI" pitchFamily="34" charset="0"/>
            </a:endParaRPr>
          </a:p>
        </p:txBody>
      </p:sp>
      <p:sp>
        <p:nvSpPr>
          <p:cNvPr id="8" name="Rectangle 7"/>
          <p:cNvSpPr/>
          <p:nvPr/>
        </p:nvSpPr>
        <p:spPr bwMode="auto">
          <a:xfrm>
            <a:off x="2713038" y="5707062"/>
            <a:ext cx="1828800" cy="5333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de-DE" sz="2400" spc="-102" dirty="0">
                <a:solidFill>
                  <a:schemeClr val="tx1"/>
                </a:solidFill>
                <a:ea typeface="Segoe UI" pitchFamily="34" charset="0"/>
                <a:cs typeface="Segoe UI" pitchFamily="34" charset="0"/>
              </a:rPr>
              <a:t>. . . . . . .</a:t>
            </a:r>
            <a:endParaRPr lang="en-US" sz="2400" spc="-102" dirty="0">
              <a:solidFill>
                <a:schemeClr val="tx1"/>
              </a:solidFill>
              <a:ea typeface="Segoe UI" pitchFamily="34" charset="0"/>
              <a:cs typeface="Segoe UI" pitchFamily="34" charset="0"/>
            </a:endParaRPr>
          </a:p>
        </p:txBody>
      </p:sp>
      <p:sp>
        <p:nvSpPr>
          <p:cNvPr id="9" name="Rectangle 8"/>
          <p:cNvSpPr/>
          <p:nvPr/>
        </p:nvSpPr>
        <p:spPr bwMode="auto">
          <a:xfrm>
            <a:off x="4541838" y="5707061"/>
            <a:ext cx="1828800" cy="5333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de-DE" sz="2400" spc="-102" dirty="0">
                <a:solidFill>
                  <a:schemeClr val="tx1"/>
                </a:solidFill>
                <a:ea typeface="Segoe UI" pitchFamily="34" charset="0"/>
                <a:cs typeface="Segoe UI" pitchFamily="34" charset="0"/>
              </a:rPr>
              <a:t>. . . . . . .</a:t>
            </a:r>
            <a:endParaRPr lang="en-US" sz="2400" spc="-102" dirty="0">
              <a:solidFill>
                <a:schemeClr val="tx1"/>
              </a:solidFill>
              <a:ea typeface="Segoe UI" pitchFamily="34" charset="0"/>
              <a:cs typeface="Segoe UI" pitchFamily="34" charset="0"/>
            </a:endParaRPr>
          </a:p>
        </p:txBody>
      </p:sp>
      <p:sp>
        <p:nvSpPr>
          <p:cNvPr id="10" name="Rectangle 9"/>
          <p:cNvSpPr/>
          <p:nvPr/>
        </p:nvSpPr>
        <p:spPr bwMode="auto">
          <a:xfrm>
            <a:off x="6370638" y="5707061"/>
            <a:ext cx="1828800" cy="5333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de-DE" sz="2400" spc="-102" dirty="0">
                <a:solidFill>
                  <a:schemeClr val="tx1"/>
                </a:solidFill>
                <a:ea typeface="Segoe UI" pitchFamily="34" charset="0"/>
                <a:cs typeface="Segoe UI" pitchFamily="34" charset="0"/>
              </a:rPr>
              <a:t>. . . . . . .</a:t>
            </a:r>
            <a:endParaRPr lang="en-US" sz="2400" spc="-102" dirty="0">
              <a:solidFill>
                <a:schemeClr val="tx1"/>
              </a:solidFill>
              <a:ea typeface="Segoe UI" pitchFamily="34" charset="0"/>
              <a:cs typeface="Segoe UI" pitchFamily="34" charset="0"/>
            </a:endParaRPr>
          </a:p>
        </p:txBody>
      </p:sp>
      <p:sp>
        <p:nvSpPr>
          <p:cNvPr id="11" name="Rectangle 10"/>
          <p:cNvSpPr/>
          <p:nvPr/>
        </p:nvSpPr>
        <p:spPr bwMode="auto">
          <a:xfrm>
            <a:off x="8199438" y="5707060"/>
            <a:ext cx="1828800" cy="5333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de-DE" sz="2400" spc="-102" dirty="0">
                <a:solidFill>
                  <a:schemeClr val="tx1"/>
                </a:solidFill>
                <a:ea typeface="Segoe UI" pitchFamily="34" charset="0"/>
                <a:cs typeface="Segoe UI" pitchFamily="34" charset="0"/>
              </a:rPr>
              <a:t>. . . . . . .</a:t>
            </a:r>
            <a:endParaRPr lang="en-US" sz="2400" spc="-102" dirty="0">
              <a:solidFill>
                <a:schemeClr val="tx1"/>
              </a:solidFill>
              <a:ea typeface="Segoe UI" pitchFamily="34" charset="0"/>
              <a:cs typeface="Segoe UI" pitchFamily="34" charset="0"/>
            </a:endParaRPr>
          </a:p>
        </p:txBody>
      </p:sp>
      <p:sp>
        <p:nvSpPr>
          <p:cNvPr id="7" name="Left Brace 6"/>
          <p:cNvSpPr/>
          <p:nvPr/>
        </p:nvSpPr>
        <p:spPr>
          <a:xfrm rot="5400000">
            <a:off x="1646239" y="4487864"/>
            <a:ext cx="304798" cy="1828800"/>
          </a:xfrm>
          <a:prstGeom prst="leftBrace">
            <a:avLst>
              <a:gd name="adj1" fmla="val 15686"/>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 name="TextBox 13"/>
          <p:cNvSpPr txBox="1"/>
          <p:nvPr/>
        </p:nvSpPr>
        <p:spPr>
          <a:xfrm>
            <a:off x="427038" y="3192462"/>
            <a:ext cx="3581400" cy="1938992"/>
          </a:xfrm>
          <a:prstGeom prst="rect">
            <a:avLst/>
          </a:prstGeom>
          <a:noFill/>
        </p:spPr>
        <p:txBody>
          <a:bodyPr wrap="square" rtlCol="0">
            <a:spAutoFit/>
          </a:bodyPr>
          <a:lstStyle/>
          <a:p>
            <a:r>
              <a:rPr lang="en-US" sz="2400" b="1" dirty="0" smtClean="0">
                <a:gradFill>
                  <a:gsLst>
                    <a:gs pos="0">
                      <a:schemeClr val="tx1">
                        <a:lumMod val="75000"/>
                        <a:lumOff val="25000"/>
                      </a:schemeClr>
                    </a:gs>
                    <a:gs pos="100000">
                      <a:schemeClr val="tx1">
                        <a:lumMod val="75000"/>
                        <a:lumOff val="25000"/>
                      </a:schemeClr>
                    </a:gs>
                  </a:gsLst>
                  <a:lin ang="5400000" scaled="0"/>
                </a:gradFill>
              </a:rPr>
              <a:t>Header:</a:t>
            </a:r>
          </a:p>
          <a:p>
            <a:pPr marL="342900" indent="-342900">
              <a:buFont typeface="Wingdings" panose="05000000000000000000" pitchFamily="2" charset="2"/>
              <a:buChar char="§"/>
            </a:pPr>
            <a:r>
              <a:rPr lang="en-US" sz="2400" dirty="0" err="1" smtClean="0">
                <a:gradFill>
                  <a:gsLst>
                    <a:gs pos="0">
                      <a:schemeClr val="tx1">
                        <a:lumMod val="75000"/>
                        <a:lumOff val="25000"/>
                      </a:schemeClr>
                    </a:gs>
                    <a:gs pos="100000">
                      <a:schemeClr val="tx1">
                        <a:lumMod val="75000"/>
                        <a:lumOff val="25000"/>
                      </a:schemeClr>
                    </a:gs>
                  </a:gsLst>
                  <a:lin ang="5400000" scaled="0"/>
                </a:gradFill>
              </a:rPr>
              <a:t>Zeitpunkt</a:t>
            </a:r>
            <a:r>
              <a:rPr lang="en-US" sz="2400" dirty="0" smtClean="0">
                <a:gradFill>
                  <a:gsLst>
                    <a:gs pos="0">
                      <a:schemeClr val="tx1">
                        <a:lumMod val="75000"/>
                        <a:lumOff val="25000"/>
                      </a:schemeClr>
                    </a:gs>
                    <a:gs pos="100000">
                      <a:schemeClr val="tx1">
                        <a:lumMod val="75000"/>
                        <a:lumOff val="25000"/>
                      </a:schemeClr>
                    </a:gs>
                  </a:gsLst>
                  <a:lin ang="5400000" scaled="0"/>
                </a:gradFill>
              </a:rPr>
              <a:t> der </a:t>
            </a:r>
            <a:r>
              <a:rPr lang="en-US" sz="2400" dirty="0" err="1" smtClean="0">
                <a:gradFill>
                  <a:gsLst>
                    <a:gs pos="0">
                      <a:schemeClr val="tx1">
                        <a:lumMod val="75000"/>
                        <a:lumOff val="25000"/>
                      </a:schemeClr>
                    </a:gs>
                    <a:gs pos="100000">
                      <a:schemeClr val="tx1">
                        <a:lumMod val="75000"/>
                        <a:lumOff val="25000"/>
                      </a:schemeClr>
                    </a:gs>
                  </a:gsLst>
                  <a:lin ang="5400000" scaled="0"/>
                </a:gradFill>
              </a:rPr>
              <a:t>letzten</a:t>
            </a:r>
            <a:r>
              <a:rPr lang="en-US" sz="2400" dirty="0" smtClean="0">
                <a:gradFill>
                  <a:gsLst>
                    <a:gs pos="0">
                      <a:schemeClr val="tx1">
                        <a:lumMod val="75000"/>
                        <a:lumOff val="25000"/>
                      </a:schemeClr>
                    </a:gs>
                    <a:gs pos="100000">
                      <a:schemeClr val="tx1">
                        <a:lumMod val="75000"/>
                        <a:lumOff val="25000"/>
                      </a:schemeClr>
                    </a:gs>
                  </a:gsLst>
                  <a:lin ang="5400000" scaled="0"/>
                </a:gradFill>
              </a:rPr>
              <a:t> </a:t>
            </a:r>
            <a:r>
              <a:rPr lang="de-DE" sz="2400" dirty="0" smtClean="0">
                <a:gradFill>
                  <a:gsLst>
                    <a:gs pos="0">
                      <a:schemeClr val="tx1">
                        <a:lumMod val="75000"/>
                        <a:lumOff val="25000"/>
                      </a:schemeClr>
                    </a:gs>
                    <a:gs pos="100000">
                      <a:schemeClr val="tx1">
                        <a:lumMod val="75000"/>
                        <a:lumOff val="25000"/>
                      </a:schemeClr>
                    </a:gs>
                  </a:gsLst>
                  <a:lin ang="5400000" scaled="0"/>
                </a:gradFill>
              </a:rPr>
              <a:t>Änderung</a:t>
            </a:r>
          </a:p>
          <a:p>
            <a:pPr marL="342900" indent="-342900">
              <a:buFont typeface="Wingdings" panose="05000000000000000000" pitchFamily="2" charset="2"/>
              <a:buChar char="§"/>
            </a:pPr>
            <a:r>
              <a:rPr lang="de-DE" sz="2400" dirty="0" smtClean="0">
                <a:gradFill>
                  <a:gsLst>
                    <a:gs pos="0">
                      <a:schemeClr val="tx1">
                        <a:lumMod val="75000"/>
                        <a:lumOff val="25000"/>
                      </a:schemeClr>
                    </a:gs>
                    <a:gs pos="100000">
                      <a:schemeClr val="tx1">
                        <a:lumMod val="75000"/>
                        <a:lumOff val="25000"/>
                      </a:schemeClr>
                    </a:gs>
                  </a:gsLst>
                  <a:lin ang="5400000" scaled="0"/>
                </a:gradFill>
              </a:rPr>
              <a:t>Dimension der Sensordaten</a:t>
            </a:r>
            <a:endParaRPr lang="en-US" sz="2400" dirty="0" smtClean="0">
              <a:gradFill>
                <a:gsLst>
                  <a:gs pos="0">
                    <a:schemeClr val="tx1">
                      <a:lumMod val="75000"/>
                      <a:lumOff val="25000"/>
                    </a:schemeClr>
                  </a:gs>
                  <a:gs pos="100000">
                    <a:schemeClr val="tx1">
                      <a:lumMod val="75000"/>
                      <a:lumOff val="25000"/>
                    </a:schemeClr>
                  </a:gs>
                </a:gsLst>
                <a:lin ang="5400000" scaled="0"/>
              </a:gradFill>
            </a:endParaRPr>
          </a:p>
        </p:txBody>
      </p:sp>
      <p:sp>
        <p:nvSpPr>
          <p:cNvPr id="17" name="TextBox 16"/>
          <p:cNvSpPr txBox="1"/>
          <p:nvPr/>
        </p:nvSpPr>
        <p:spPr>
          <a:xfrm>
            <a:off x="4008437" y="3192462"/>
            <a:ext cx="7604821" cy="1200329"/>
          </a:xfrm>
          <a:prstGeom prst="rect">
            <a:avLst/>
          </a:prstGeom>
          <a:noFill/>
        </p:spPr>
        <p:txBody>
          <a:bodyPr wrap="square" rtlCol="0">
            <a:spAutoFit/>
          </a:bodyPr>
          <a:lstStyle/>
          <a:p>
            <a:r>
              <a:rPr lang="en-US" sz="2400" b="1" dirty="0" err="1">
                <a:gradFill>
                  <a:gsLst>
                    <a:gs pos="0">
                      <a:schemeClr val="tx1">
                        <a:lumMod val="75000"/>
                        <a:lumOff val="25000"/>
                      </a:schemeClr>
                    </a:gs>
                    <a:gs pos="100000">
                      <a:schemeClr val="tx1">
                        <a:lumMod val="75000"/>
                        <a:lumOff val="25000"/>
                      </a:schemeClr>
                    </a:gs>
                  </a:gsLst>
                  <a:lin ang="5400000" scaled="0"/>
                </a:gradFill>
              </a:rPr>
              <a:t>Datenchunks</a:t>
            </a:r>
            <a:r>
              <a:rPr lang="en-US" sz="2400" b="1" dirty="0">
                <a:gradFill>
                  <a:gsLst>
                    <a:gs pos="0">
                      <a:schemeClr val="tx1">
                        <a:lumMod val="75000"/>
                        <a:lumOff val="25000"/>
                      </a:schemeClr>
                    </a:gs>
                    <a:gs pos="100000">
                      <a:schemeClr val="tx1">
                        <a:lumMod val="75000"/>
                        <a:lumOff val="25000"/>
                      </a:schemeClr>
                    </a:gs>
                  </a:gsLst>
                  <a:lin ang="5400000" scaled="0"/>
                </a:gradFill>
              </a:rPr>
              <a:t>:</a:t>
            </a:r>
          </a:p>
          <a:p>
            <a:pPr marL="342900" indent="-342900">
              <a:buFont typeface="Wingdings" panose="05000000000000000000" pitchFamily="2" charset="2"/>
              <a:buChar char="§"/>
            </a:pPr>
            <a:r>
              <a:rPr lang="en-US" sz="2400" dirty="0" err="1">
                <a:gradFill>
                  <a:gsLst>
                    <a:gs pos="0">
                      <a:schemeClr val="tx1">
                        <a:lumMod val="75000"/>
                        <a:lumOff val="25000"/>
                      </a:schemeClr>
                    </a:gs>
                    <a:gs pos="100000">
                      <a:schemeClr val="tx1">
                        <a:lumMod val="75000"/>
                        <a:lumOff val="25000"/>
                      </a:schemeClr>
                    </a:gs>
                  </a:gsLst>
                  <a:lin ang="5400000" scaled="0"/>
                </a:gradFill>
              </a:rPr>
              <a:t>Zeitpunkt</a:t>
            </a:r>
            <a:r>
              <a:rPr lang="en-US" sz="2400" dirty="0">
                <a:gradFill>
                  <a:gsLst>
                    <a:gs pos="0">
                      <a:schemeClr val="tx1">
                        <a:lumMod val="75000"/>
                        <a:lumOff val="25000"/>
                      </a:schemeClr>
                    </a:gs>
                    <a:gs pos="100000">
                      <a:schemeClr val="tx1">
                        <a:lumMod val="75000"/>
                        <a:lumOff val="25000"/>
                      </a:schemeClr>
                    </a:gs>
                  </a:gsLst>
                  <a:lin ang="5400000" scaled="0"/>
                </a:gradFill>
              </a:rPr>
              <a:t> der </a:t>
            </a:r>
            <a:r>
              <a:rPr lang="en-US" sz="2400" dirty="0" err="1">
                <a:gradFill>
                  <a:gsLst>
                    <a:gs pos="0">
                      <a:schemeClr val="tx1">
                        <a:lumMod val="75000"/>
                        <a:lumOff val="25000"/>
                      </a:schemeClr>
                    </a:gs>
                    <a:gs pos="100000">
                      <a:schemeClr val="tx1">
                        <a:lumMod val="75000"/>
                        <a:lumOff val="25000"/>
                      </a:schemeClr>
                    </a:gs>
                  </a:gsLst>
                  <a:lin ang="5400000" scaled="0"/>
                </a:gradFill>
              </a:rPr>
              <a:t>Datenaufnahme</a:t>
            </a:r>
            <a:endParaRPr lang="de-DE" sz="2400" dirty="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Wingdings" panose="05000000000000000000" pitchFamily="2" charset="2"/>
              <a:buChar char="§"/>
            </a:pPr>
            <a:r>
              <a:rPr lang="de-DE" sz="2400" dirty="0">
                <a:gradFill>
                  <a:gsLst>
                    <a:gs pos="0">
                      <a:schemeClr val="tx1">
                        <a:lumMod val="75000"/>
                        <a:lumOff val="25000"/>
                      </a:schemeClr>
                    </a:gs>
                    <a:gs pos="100000">
                      <a:schemeClr val="tx1">
                        <a:lumMod val="75000"/>
                        <a:lumOff val="25000"/>
                      </a:schemeClr>
                    </a:gs>
                  </a:gsLst>
                  <a:lin ang="5400000" scaled="0"/>
                </a:gradFill>
              </a:rPr>
              <a:t>Sensorwerte (32 Bit je Dimension)</a:t>
            </a:r>
            <a:endParaRPr lang="en-US" sz="2400" dirty="0">
              <a:gradFill>
                <a:gsLst>
                  <a:gs pos="0">
                    <a:schemeClr val="tx1">
                      <a:lumMod val="75000"/>
                      <a:lumOff val="25000"/>
                    </a:schemeClr>
                  </a:gs>
                  <a:gs pos="100000">
                    <a:schemeClr val="tx1">
                      <a:lumMod val="75000"/>
                      <a:lumOff val="25000"/>
                    </a:schemeClr>
                  </a:gs>
                </a:gsLst>
                <a:lin ang="5400000" scaled="0"/>
              </a:gradFill>
            </a:endParaRPr>
          </a:p>
        </p:txBody>
      </p:sp>
      <p:pic>
        <p:nvPicPr>
          <p:cNvPr id="19" name="Bild 5" descr="android-diske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0312" y="4765644"/>
            <a:ext cx="3287058" cy="3282950"/>
          </a:xfrm>
          <a:prstGeom prst="rect">
            <a:avLst/>
          </a:prstGeom>
        </p:spPr>
      </p:pic>
      <p:sp>
        <p:nvSpPr>
          <p:cNvPr id="12" name="Rectangle 11"/>
          <p:cNvSpPr/>
          <p:nvPr/>
        </p:nvSpPr>
        <p:spPr bwMode="auto">
          <a:xfrm>
            <a:off x="10028238" y="5707058"/>
            <a:ext cx="1828800" cy="533399"/>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de-DE" sz="2400" spc="-102" dirty="0">
                <a:solidFill>
                  <a:schemeClr val="tx1"/>
                </a:solidFill>
                <a:ea typeface="Segoe UI" pitchFamily="34" charset="0"/>
                <a:cs typeface="Segoe UI" pitchFamily="34" charset="0"/>
              </a:rPr>
              <a:t>. . . . . . .</a:t>
            </a:r>
            <a:endParaRPr lang="en-US" sz="2400" spc="-102" dirty="0">
              <a:solidFill>
                <a:schemeClr val="tx1"/>
              </a:solidFill>
              <a:ea typeface="Segoe UI" pitchFamily="34" charset="0"/>
              <a:cs typeface="Segoe UI" pitchFamily="34" charset="0"/>
            </a:endParaRPr>
          </a:p>
        </p:txBody>
      </p:sp>
      <p:sp>
        <p:nvSpPr>
          <p:cNvPr id="16" name="Left Brace 15"/>
          <p:cNvSpPr/>
          <p:nvPr/>
        </p:nvSpPr>
        <p:spPr>
          <a:xfrm rot="5400000">
            <a:off x="7136429" y="822005"/>
            <a:ext cx="297218" cy="9144000"/>
          </a:xfrm>
          <a:prstGeom prst="leftBrace">
            <a:avLst>
              <a:gd name="adj1" fmla="val 15686"/>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3518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Speicher- und Verschl</a:t>
            </a:r>
            <a:r>
              <a:rPr lang="de-DE" smtClean="0"/>
              <a:t>ü</a:t>
            </a:r>
            <a:r>
              <a:rPr lang="en-US" smtClean="0"/>
              <a:t>sselungsmodul</a:t>
            </a:r>
            <a:endParaRPr lang="en-US" dirty="0"/>
          </a:p>
        </p:txBody>
      </p:sp>
      <p:sp>
        <p:nvSpPr>
          <p:cNvPr id="3" name="Content Placeholder 2"/>
          <p:cNvSpPr>
            <a:spLocks noGrp="1"/>
          </p:cNvSpPr>
          <p:nvPr>
            <p:ph sz="quarter" idx="15"/>
          </p:nvPr>
        </p:nvSpPr>
        <p:spPr/>
        <p:txBody>
          <a:bodyPr/>
          <a:lstStyle/>
          <a:p>
            <a:r>
              <a:rPr lang="en-US" dirty="0" err="1" smtClean="0"/>
              <a:t>Wie</a:t>
            </a:r>
            <a:r>
              <a:rPr lang="en-US" dirty="0" smtClean="0"/>
              <a:t> </a:t>
            </a:r>
            <a:r>
              <a:rPr lang="en-US" dirty="0" err="1" smtClean="0"/>
              <a:t>werden</a:t>
            </a:r>
            <a:r>
              <a:rPr lang="en-US" dirty="0" smtClean="0"/>
              <a:t> </a:t>
            </a:r>
            <a:r>
              <a:rPr lang="en-US" dirty="0" err="1" smtClean="0"/>
              <a:t>Daten</a:t>
            </a:r>
            <a:r>
              <a:rPr lang="en-US" dirty="0" smtClean="0"/>
              <a:t> </a:t>
            </a:r>
            <a:r>
              <a:rPr lang="en-US" dirty="0" err="1" smtClean="0"/>
              <a:t>exportiert</a:t>
            </a:r>
            <a:r>
              <a:rPr lang="en-US" dirty="0" smtClean="0"/>
              <a:t> und </a:t>
            </a:r>
            <a:r>
              <a:rPr lang="en-US" dirty="0" err="1" smtClean="0"/>
              <a:t>importiert</a:t>
            </a:r>
            <a:r>
              <a:rPr lang="en-US" dirty="0" smtClean="0"/>
              <a:t>?</a:t>
            </a:r>
          </a:p>
          <a:p>
            <a:pPr lvl="1"/>
            <a:r>
              <a:rPr lang="en-US" dirty="0" err="1" smtClean="0"/>
              <a:t>Es</a:t>
            </a:r>
            <a:r>
              <a:rPr lang="en-US" dirty="0" smtClean="0"/>
              <a:t> </a:t>
            </a:r>
            <a:r>
              <a:rPr lang="en-US" dirty="0" err="1" smtClean="0"/>
              <a:t>existieren</a:t>
            </a:r>
            <a:r>
              <a:rPr lang="en-US" dirty="0" smtClean="0"/>
              <a:t> </a:t>
            </a:r>
            <a:r>
              <a:rPr lang="en-US" dirty="0" err="1" smtClean="0"/>
              <a:t>Daten</a:t>
            </a:r>
            <a:r>
              <a:rPr lang="en-US" dirty="0" smtClean="0"/>
              <a:t> f</a:t>
            </a:r>
            <a:r>
              <a:rPr lang="de-DE" dirty="0" smtClean="0"/>
              <a:t>ür</a:t>
            </a:r>
          </a:p>
          <a:p>
            <a:pPr lvl="2"/>
            <a:r>
              <a:rPr lang="en-US" dirty="0" err="1" smtClean="0"/>
              <a:t>Sensordaten</a:t>
            </a:r>
            <a:endParaRPr lang="en-US" dirty="0" smtClean="0"/>
          </a:p>
          <a:p>
            <a:pPr lvl="2"/>
            <a:r>
              <a:rPr lang="en-US" dirty="0" err="1" smtClean="0"/>
              <a:t>Einstellungen</a:t>
            </a:r>
            <a:r>
              <a:rPr lang="en-US" dirty="0" smtClean="0"/>
              <a:t> der </a:t>
            </a:r>
            <a:r>
              <a:rPr lang="en-US" dirty="0" err="1" smtClean="0"/>
              <a:t>Sensoren</a:t>
            </a:r>
            <a:endParaRPr lang="en-US" dirty="0" smtClean="0"/>
          </a:p>
          <a:p>
            <a:pPr lvl="2"/>
            <a:r>
              <a:rPr lang="en-US" dirty="0" err="1" smtClean="0"/>
              <a:t>Rechte</a:t>
            </a:r>
            <a:r>
              <a:rPr lang="en-US" dirty="0" smtClean="0"/>
              <a:t> der Apps</a:t>
            </a:r>
          </a:p>
          <a:p>
            <a:pPr lvl="1"/>
            <a:r>
              <a:rPr lang="en-US" dirty="0" smtClean="0"/>
              <a:t>Die </a:t>
            </a:r>
            <a:r>
              <a:rPr lang="en-US" dirty="0" err="1" smtClean="0"/>
              <a:t>Daten</a:t>
            </a:r>
            <a:r>
              <a:rPr lang="en-US" dirty="0" smtClean="0"/>
              <a:t> </a:t>
            </a:r>
            <a:r>
              <a:rPr lang="en-US" dirty="0" err="1" smtClean="0"/>
              <a:t>werden</a:t>
            </a:r>
            <a:r>
              <a:rPr lang="en-US" dirty="0" smtClean="0"/>
              <a:t> </a:t>
            </a:r>
            <a:r>
              <a:rPr lang="en-US" dirty="0" err="1" smtClean="0"/>
              <a:t>komprimiert</a:t>
            </a:r>
            <a:r>
              <a:rPr lang="en-US" dirty="0"/>
              <a:t> </a:t>
            </a:r>
            <a:r>
              <a:rPr lang="en-US" dirty="0" smtClean="0"/>
              <a:t>in </a:t>
            </a:r>
            <a:r>
              <a:rPr lang="en-US" dirty="0" err="1" smtClean="0"/>
              <a:t>einer</a:t>
            </a:r>
            <a:r>
              <a:rPr lang="en-US" dirty="0" smtClean="0"/>
              <a:t> </a:t>
            </a:r>
            <a:r>
              <a:rPr lang="en-US" dirty="0" err="1" smtClean="0"/>
              <a:t>Datei</a:t>
            </a:r>
            <a:r>
              <a:rPr lang="en-US" dirty="0" smtClean="0"/>
              <a:t> </a:t>
            </a:r>
            <a:r>
              <a:rPr lang="en-US" dirty="0" err="1" smtClean="0"/>
              <a:t>gespeichert</a:t>
            </a:r>
            <a:endParaRPr lang="en-US" dirty="0"/>
          </a:p>
          <a:p>
            <a:pPr lvl="1"/>
            <a:r>
              <a:rPr lang="en-US" dirty="0" err="1" smtClean="0"/>
              <a:t>Exportmöglichkeiten</a:t>
            </a:r>
            <a:r>
              <a:rPr lang="en-US" dirty="0" smtClean="0"/>
              <a:t>:</a:t>
            </a:r>
          </a:p>
          <a:p>
            <a:pPr lvl="2"/>
            <a:r>
              <a:rPr lang="en-US" dirty="0" smtClean="0"/>
              <a:t>SD-</a:t>
            </a:r>
            <a:r>
              <a:rPr lang="en-US" dirty="0" err="1" smtClean="0"/>
              <a:t>Karte</a:t>
            </a:r>
            <a:endParaRPr lang="en-US" dirty="0" smtClean="0"/>
          </a:p>
          <a:p>
            <a:pPr lvl="2"/>
            <a:r>
              <a:rPr lang="en-US" dirty="0" smtClean="0"/>
              <a:t>Dropbox, OneDrive, Google Drive</a:t>
            </a:r>
          </a:p>
          <a:p>
            <a:pPr lvl="2"/>
            <a:endParaRPr lang="en-US" dirty="0"/>
          </a:p>
        </p:txBody>
      </p:sp>
      <p:sp>
        <p:nvSpPr>
          <p:cNvPr id="4" name="Date Placeholder 3"/>
          <p:cNvSpPr>
            <a:spLocks noGrp="1"/>
          </p:cNvSpPr>
          <p:nvPr>
            <p:ph type="dt" sz="half" idx="2"/>
          </p:nvPr>
        </p:nvSpPr>
        <p:spPr/>
        <p:txBody>
          <a:bodyPr/>
          <a:lstStyle/>
          <a:p>
            <a:fld id="{262E0384-A3B5-435E-8EC8-B082DFF8A029}" type="datetime1">
              <a:rPr lang="en-US" smtClean="0"/>
              <a:pPr/>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17</a:t>
            </a:fld>
            <a:endParaRPr lang="en-US"/>
          </a:p>
        </p:txBody>
      </p:sp>
      <p:pic>
        <p:nvPicPr>
          <p:cNvPr id="20" name="Bild 5" descr="android-diske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0312" y="4765644"/>
            <a:ext cx="3287058" cy="3282950"/>
          </a:xfrm>
          <a:prstGeom prst="rect">
            <a:avLst/>
          </a:prstGeom>
        </p:spPr>
      </p:pic>
    </p:spTree>
    <p:extLst>
      <p:ext uri="{BB962C8B-B14F-4D97-AF65-F5344CB8AC3E}">
        <p14:creationId xmlns:p14="http://schemas.microsoft.com/office/powerpoint/2010/main" val="286096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Treibermodul</a:t>
            </a:r>
            <a:endParaRPr lang="en-US" dirty="0"/>
          </a:p>
        </p:txBody>
      </p:sp>
      <p:sp>
        <p:nvSpPr>
          <p:cNvPr id="18" name="Content Placeholder 17"/>
          <p:cNvSpPr>
            <a:spLocks noGrp="1"/>
          </p:cNvSpPr>
          <p:nvPr>
            <p:ph sz="quarter" idx="15"/>
          </p:nvPr>
        </p:nvSpPr>
        <p:spPr/>
        <p:txBody>
          <a:bodyPr/>
          <a:lstStyle/>
          <a:p>
            <a:r>
              <a:rPr lang="en-US" sz="3200" dirty="0" err="1" smtClean="0"/>
              <a:t>Treiber</a:t>
            </a:r>
            <a:r>
              <a:rPr lang="en-US" sz="3200" dirty="0" smtClean="0"/>
              <a:t> </a:t>
            </a:r>
            <a:r>
              <a:rPr lang="en-US" sz="3200" dirty="0" err="1" smtClean="0"/>
              <a:t>soll</a:t>
            </a:r>
            <a:r>
              <a:rPr lang="en-US" sz="3200" dirty="0" smtClean="0"/>
              <a:t> </a:t>
            </a:r>
            <a:r>
              <a:rPr lang="en-US" sz="3200" dirty="0" err="1" smtClean="0"/>
              <a:t>zu</a:t>
            </a:r>
            <a:r>
              <a:rPr lang="en-US" sz="3200" dirty="0" smtClean="0"/>
              <a:t> </a:t>
            </a:r>
            <a:r>
              <a:rPr lang="en-US" sz="3200" dirty="0" err="1" smtClean="0"/>
              <a:t>bestehender</a:t>
            </a:r>
            <a:r>
              <a:rPr lang="en-US" sz="3200" dirty="0" smtClean="0"/>
              <a:t> Settings App </a:t>
            </a:r>
            <a:r>
              <a:rPr lang="en-US" sz="3200" dirty="0" err="1" smtClean="0"/>
              <a:t>hinzugef</a:t>
            </a:r>
            <a:r>
              <a:rPr lang="de-DE" sz="3200" dirty="0" smtClean="0"/>
              <a:t>ügt </a:t>
            </a:r>
            <a:r>
              <a:rPr lang="en-US" sz="3200" dirty="0" err="1" smtClean="0"/>
              <a:t>werden</a:t>
            </a:r>
            <a:r>
              <a:rPr lang="en-US" sz="3200" dirty="0" smtClean="0"/>
              <a:t> </a:t>
            </a:r>
            <a:r>
              <a:rPr lang="de-DE" sz="3200" dirty="0" smtClean="0"/>
              <a:t>können</a:t>
            </a:r>
            <a:endParaRPr lang="en-US" sz="3200" dirty="0" smtClean="0"/>
          </a:p>
          <a:p>
            <a:pPr lvl="1"/>
            <a:r>
              <a:rPr lang="en-US" sz="2400" dirty="0" err="1" smtClean="0"/>
              <a:t>Treiber</a:t>
            </a:r>
            <a:r>
              <a:rPr lang="en-US" sz="2400" dirty="0" smtClean="0"/>
              <a:t> Apps </a:t>
            </a:r>
            <a:r>
              <a:rPr lang="en-US" sz="2400" dirty="0" err="1" smtClean="0"/>
              <a:t>als</a:t>
            </a:r>
            <a:r>
              <a:rPr lang="en-US" sz="2400" dirty="0" smtClean="0"/>
              <a:t> </a:t>
            </a:r>
            <a:r>
              <a:rPr lang="en-US" sz="2400" dirty="0" err="1" smtClean="0"/>
              <a:t>Sammlung</a:t>
            </a:r>
            <a:r>
              <a:rPr lang="en-US" sz="2400" dirty="0" smtClean="0"/>
              <a:t> von </a:t>
            </a:r>
            <a:r>
              <a:rPr lang="en-US" sz="2400" dirty="0" err="1" smtClean="0"/>
              <a:t>Treiber</a:t>
            </a:r>
            <a:r>
              <a:rPr lang="en-US" sz="2400" dirty="0" smtClean="0"/>
              <a:t> k</a:t>
            </a:r>
            <a:r>
              <a:rPr lang="de-DE" sz="2400" dirty="0" smtClean="0"/>
              <a:t>önnen nachträglich </a:t>
            </a:r>
            <a:r>
              <a:rPr lang="en-US" sz="2400" dirty="0" err="1" smtClean="0"/>
              <a:t>installiert</a:t>
            </a:r>
            <a:r>
              <a:rPr lang="en-US" sz="2400" dirty="0" smtClean="0"/>
              <a:t> </a:t>
            </a:r>
            <a:r>
              <a:rPr lang="en-US" sz="2400" dirty="0" err="1" smtClean="0"/>
              <a:t>werden</a:t>
            </a:r>
            <a:endParaRPr lang="en-US" sz="2400" dirty="0" smtClean="0"/>
          </a:p>
          <a:p>
            <a:pPr lvl="2"/>
            <a:r>
              <a:rPr lang="en-US" dirty="0" err="1" smtClean="0">
                <a:latin typeface="Courier New" panose="02070309020205020404" pitchFamily="49" charset="0"/>
                <a:cs typeface="Courier New" panose="02070309020205020404" pitchFamily="49" charset="0"/>
              </a:rPr>
              <a:t>registerDriver</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IGarmentDriver</a:t>
            </a:r>
            <a:r>
              <a:rPr lang="en-US" dirty="0" smtClean="0">
                <a:latin typeface="Courier New" panose="02070309020205020404" pitchFamily="49" charset="0"/>
                <a:cs typeface="Courier New" panose="02070309020205020404" pitchFamily="49" charset="0"/>
              </a:rPr>
              <a:t>) </a:t>
            </a:r>
            <a:r>
              <a:rPr lang="en-US" dirty="0" err="1" smtClean="0"/>
              <a:t>Funktion</a:t>
            </a:r>
            <a:r>
              <a:rPr lang="en-US" dirty="0" smtClean="0"/>
              <a:t> </a:t>
            </a:r>
            <a:r>
              <a:rPr lang="en-US" dirty="0" err="1" smtClean="0"/>
              <a:t>ist</a:t>
            </a:r>
            <a:r>
              <a:rPr lang="en-US" dirty="0" smtClean="0"/>
              <a:t> </a:t>
            </a:r>
            <a:r>
              <a:rPr lang="en-US" dirty="0" err="1" smtClean="0"/>
              <a:t>Teil</a:t>
            </a:r>
            <a:r>
              <a:rPr lang="en-US" dirty="0" smtClean="0"/>
              <a:t> des SDK</a:t>
            </a:r>
          </a:p>
        </p:txBody>
      </p:sp>
      <p:sp>
        <p:nvSpPr>
          <p:cNvPr id="4" name="Date Placeholder 3"/>
          <p:cNvSpPr>
            <a:spLocks noGrp="1"/>
          </p:cNvSpPr>
          <p:nvPr>
            <p:ph type="dt" sz="half" idx="2"/>
          </p:nvPr>
        </p:nvSpPr>
        <p:spPr/>
        <p:txBody>
          <a:bodyPr/>
          <a:lstStyle/>
          <a:p>
            <a:fld id="{262E0384-A3B5-435E-8EC8-B082DFF8A029}" type="datetime1">
              <a:rPr lang="en-US" smtClean="0"/>
              <a:pPr/>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18</a:t>
            </a:fld>
            <a:endParaRPr lang="en-US"/>
          </a:p>
        </p:txBody>
      </p:sp>
    </p:spTree>
    <p:extLst>
      <p:ext uri="{BB962C8B-B14F-4D97-AF65-F5344CB8AC3E}">
        <p14:creationId xmlns:p14="http://schemas.microsoft.com/office/powerpoint/2010/main" val="266004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 </a:t>
            </a:r>
            <a:r>
              <a:rPr lang="en-US" dirty="0" err="1" smtClean="0"/>
              <a:t>Treibermodul</a:t>
            </a:r>
            <a:endParaRPr lang="en-US" dirty="0"/>
          </a:p>
        </p:txBody>
      </p:sp>
      <p:sp>
        <p:nvSpPr>
          <p:cNvPr id="11" name="Content Placeholder 10"/>
          <p:cNvSpPr>
            <a:spLocks noGrp="1"/>
          </p:cNvSpPr>
          <p:nvPr>
            <p:ph sz="quarter" idx="15"/>
          </p:nvPr>
        </p:nvSpPr>
        <p:spPr>
          <a:xfrm>
            <a:off x="274638" y="1668462"/>
            <a:ext cx="11875040" cy="875149"/>
          </a:xfrm>
        </p:spPr>
        <p:txBody>
          <a:bodyPr/>
          <a:lstStyle/>
          <a:p>
            <a:r>
              <a:rPr lang="en-US" dirty="0" err="1" smtClean="0"/>
              <a:t>Ablauf</a:t>
            </a:r>
            <a:endParaRPr lang="en-US" dirty="0"/>
          </a:p>
        </p:txBody>
      </p:sp>
      <p:sp>
        <p:nvSpPr>
          <p:cNvPr id="4" name="Date Placeholder 3"/>
          <p:cNvSpPr>
            <a:spLocks noGrp="1"/>
          </p:cNvSpPr>
          <p:nvPr>
            <p:ph type="dt" sz="half" idx="2"/>
          </p:nvPr>
        </p:nvSpPr>
        <p:spPr/>
        <p:txBody>
          <a:bodyPr/>
          <a:lstStyle/>
          <a:p>
            <a:fld id="{262E0384-A3B5-435E-8EC8-B082DFF8A029}" type="datetime1">
              <a:rPr lang="en-US" smtClean="0"/>
              <a:pPr/>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19</a:t>
            </a:fld>
            <a:endParaRPr lang="en-US"/>
          </a:p>
        </p:txBody>
      </p:sp>
      <p:pic>
        <p:nvPicPr>
          <p:cNvPr id="2050" name="Picture 2" descr="http://www.iconpng.com/png/windows8_icons2/infrared_sens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400" y="2825109"/>
            <a:ext cx="715922" cy="715922"/>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http://mirror.test.opencsw.org/gfx/Sections-of-Website-Product-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5243" y="2825109"/>
            <a:ext cx="804862" cy="804862"/>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288061" y="3650461"/>
            <a:ext cx="3276600" cy="461665"/>
          </a:xfrm>
          <a:prstGeom prst="rect">
            <a:avLst/>
          </a:prstGeom>
          <a:noFill/>
        </p:spPr>
        <p:txBody>
          <a:bodyPr wrap="square" rtlCol="0">
            <a:spAutoFit/>
          </a:bodyPr>
          <a:lstStyle/>
          <a:p>
            <a:pPr algn="ctr"/>
            <a:r>
              <a:rPr lang="en-US" sz="2400" dirty="0" smtClean="0">
                <a:gradFill>
                  <a:gsLst>
                    <a:gs pos="0">
                      <a:schemeClr val="tx1">
                        <a:lumMod val="75000"/>
                        <a:lumOff val="25000"/>
                      </a:schemeClr>
                    </a:gs>
                    <a:gs pos="100000">
                      <a:schemeClr val="tx1">
                        <a:lumMod val="75000"/>
                        <a:lumOff val="25000"/>
                      </a:schemeClr>
                    </a:gs>
                  </a:gsLst>
                  <a:lin ang="5400000" scaled="0"/>
                </a:gradFill>
              </a:rPr>
              <a:t>Sensor</a:t>
            </a:r>
          </a:p>
        </p:txBody>
      </p:sp>
      <p:sp>
        <p:nvSpPr>
          <p:cNvPr id="9" name="TextBox 8"/>
          <p:cNvSpPr txBox="1"/>
          <p:nvPr/>
        </p:nvSpPr>
        <p:spPr>
          <a:xfrm>
            <a:off x="5309374" y="3650461"/>
            <a:ext cx="3276600" cy="461665"/>
          </a:xfrm>
          <a:prstGeom prst="rect">
            <a:avLst/>
          </a:prstGeom>
          <a:noFill/>
        </p:spPr>
        <p:txBody>
          <a:bodyPr wrap="square" rtlCol="0">
            <a:spAutoFit/>
          </a:bodyPr>
          <a:lstStyle/>
          <a:p>
            <a:pPr algn="ctr"/>
            <a:r>
              <a:rPr lang="en-US" sz="2400" dirty="0" err="1" smtClean="0">
                <a:gradFill>
                  <a:gsLst>
                    <a:gs pos="0">
                      <a:schemeClr val="tx1">
                        <a:lumMod val="75000"/>
                        <a:lumOff val="25000"/>
                      </a:schemeClr>
                    </a:gs>
                    <a:gs pos="100000">
                      <a:schemeClr val="tx1">
                        <a:lumMod val="75000"/>
                        <a:lumOff val="25000"/>
                      </a:schemeClr>
                    </a:gs>
                  </a:gsLst>
                  <a:lin ang="5400000" scaled="0"/>
                </a:gradFill>
              </a:rPr>
              <a:t>Treiber</a:t>
            </a:r>
            <a:endParaRPr lang="en-US" sz="2400" dirty="0" smtClean="0">
              <a:gradFill>
                <a:gsLst>
                  <a:gs pos="0">
                    <a:schemeClr val="tx1">
                      <a:lumMod val="75000"/>
                      <a:lumOff val="25000"/>
                    </a:schemeClr>
                  </a:gs>
                  <a:gs pos="100000">
                    <a:schemeClr val="tx1">
                      <a:lumMod val="75000"/>
                      <a:lumOff val="25000"/>
                    </a:schemeClr>
                  </a:gs>
                </a:gsLst>
                <a:lin ang="5400000" scaled="0"/>
              </a:gradFill>
            </a:endParaRPr>
          </a:p>
        </p:txBody>
      </p:sp>
      <p:pic>
        <p:nvPicPr>
          <p:cNvPr id="2056" name="Picture 8" descr="https://cdn2.iconfinder.com/data/icons/windows-8-metro-style/128/process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6965" y="2751905"/>
            <a:ext cx="875635" cy="875636"/>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extBox 14"/>
          <p:cNvSpPr txBox="1"/>
          <p:nvPr/>
        </p:nvSpPr>
        <p:spPr>
          <a:xfrm>
            <a:off x="2776482" y="3650461"/>
            <a:ext cx="3276600" cy="461665"/>
          </a:xfrm>
          <a:prstGeom prst="rect">
            <a:avLst/>
          </a:prstGeom>
          <a:noFill/>
        </p:spPr>
        <p:txBody>
          <a:bodyPr wrap="square" rtlCol="0">
            <a:spAutoFit/>
          </a:bodyPr>
          <a:lstStyle/>
          <a:p>
            <a:pPr algn="ctr"/>
            <a:r>
              <a:rPr lang="en-US" sz="2400" dirty="0" smtClean="0">
                <a:gradFill>
                  <a:gsLst>
                    <a:gs pos="0">
                      <a:schemeClr val="tx1">
                        <a:lumMod val="75000"/>
                        <a:lumOff val="25000"/>
                      </a:schemeClr>
                    </a:gs>
                    <a:gs pos="100000">
                      <a:schemeClr val="tx1">
                        <a:lumMod val="75000"/>
                        <a:lumOff val="25000"/>
                      </a:schemeClr>
                    </a:gs>
                  </a:gsLst>
                  <a:lin ang="5400000" scaled="0"/>
                </a:gradFill>
              </a:rPr>
              <a:t>Sensor Thread</a:t>
            </a:r>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2748" y="2787552"/>
            <a:ext cx="789316" cy="791036"/>
          </a:xfrm>
          <a:prstGeom prst="rect">
            <a:avLst/>
          </a:prstGeom>
        </p:spPr>
      </p:pic>
      <p:sp>
        <p:nvSpPr>
          <p:cNvPr id="17" name="TextBox 16"/>
          <p:cNvSpPr txBox="1"/>
          <p:nvPr/>
        </p:nvSpPr>
        <p:spPr>
          <a:xfrm>
            <a:off x="7799106" y="3650461"/>
            <a:ext cx="3276600" cy="461665"/>
          </a:xfrm>
          <a:prstGeom prst="rect">
            <a:avLst/>
          </a:prstGeom>
          <a:noFill/>
        </p:spPr>
        <p:txBody>
          <a:bodyPr wrap="square" rtlCol="0">
            <a:spAutoFit/>
          </a:bodyPr>
          <a:lstStyle/>
          <a:p>
            <a:pPr algn="ctr"/>
            <a:r>
              <a:rPr lang="en-US" sz="2400" dirty="0" smtClean="0">
                <a:gradFill>
                  <a:gsLst>
                    <a:gs pos="0">
                      <a:schemeClr val="tx1">
                        <a:lumMod val="75000"/>
                        <a:lumOff val="25000"/>
                      </a:schemeClr>
                    </a:gs>
                    <a:gs pos="100000">
                      <a:schemeClr val="tx1">
                        <a:lumMod val="75000"/>
                        <a:lumOff val="25000"/>
                      </a:schemeClr>
                    </a:gs>
                  </a:gsLst>
                  <a:lin ang="5400000" scaled="0"/>
                </a:gradFill>
              </a:rPr>
              <a:t>Garment OS</a:t>
            </a:r>
          </a:p>
        </p:txBody>
      </p:sp>
      <p:sp>
        <p:nvSpPr>
          <p:cNvPr id="10" name="Right Arrow 9"/>
          <p:cNvSpPr/>
          <p:nvPr/>
        </p:nvSpPr>
        <p:spPr bwMode="auto">
          <a:xfrm>
            <a:off x="2736554" y="3048559"/>
            <a:ext cx="788179" cy="35796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9" name="Right Arrow 18"/>
          <p:cNvSpPr/>
          <p:nvPr/>
        </p:nvSpPr>
        <p:spPr bwMode="auto">
          <a:xfrm>
            <a:off x="5308063" y="3048559"/>
            <a:ext cx="788179" cy="35796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0" name="Right Arrow 19"/>
          <p:cNvSpPr/>
          <p:nvPr/>
        </p:nvSpPr>
        <p:spPr bwMode="auto">
          <a:xfrm>
            <a:off x="7810394" y="3048559"/>
            <a:ext cx="788179" cy="357961"/>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Bild 4" descr="android-wallpaper5_2560x1600l.png"/>
          <p:cNvPicPr>
            <a:picLocks noChangeAspect="1"/>
          </p:cNvPicPr>
          <p:nvPr/>
        </p:nvPicPr>
        <p:blipFill rotWithShape="1">
          <a:blip r:embed="rId7" cstate="print">
            <a:extLst>
              <a:ext uri="{28A0092B-C50C-407E-A947-70E740481C1C}">
                <a14:useLocalDpi xmlns:a14="http://schemas.microsoft.com/office/drawing/2010/main" val="0"/>
              </a:ext>
            </a:extLst>
          </a:blip>
          <a:srcRect l="13936" t="13031" r="32057" b="16167"/>
          <a:stretch/>
        </p:blipFill>
        <p:spPr>
          <a:xfrm>
            <a:off x="8623907" y="4756989"/>
            <a:ext cx="3944471" cy="3231922"/>
          </a:xfrm>
          <a:prstGeom prst="rect">
            <a:avLst/>
          </a:prstGeom>
        </p:spPr>
      </p:pic>
    </p:spTree>
    <p:extLst>
      <p:ext uri="{BB962C8B-B14F-4D97-AF65-F5344CB8AC3E}">
        <p14:creationId xmlns:p14="http://schemas.microsoft.com/office/powerpoint/2010/main" val="17026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056"/>
                                        </p:tgtEl>
                                        <p:attrNameLst>
                                          <p:attrName>style.visibility</p:attrName>
                                        </p:attrNameLst>
                                      </p:cBhvr>
                                      <p:to>
                                        <p:strVal val="visible"/>
                                      </p:to>
                                    </p:set>
                                    <p:animEffect transition="in" filter="fade">
                                      <p:cBhvr>
                                        <p:cTn id="19" dur="500"/>
                                        <p:tgtEl>
                                          <p:spTgt spid="205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052"/>
                                        </p:tgtEl>
                                        <p:attrNameLst>
                                          <p:attrName>style.visibility</p:attrName>
                                        </p:attrNameLst>
                                      </p:cBhvr>
                                      <p:to>
                                        <p:strVal val="visible"/>
                                      </p:to>
                                    </p:set>
                                    <p:animEffect transition="in" filter="fade">
                                      <p:cBhvr>
                                        <p:cTn id="31" dur="500"/>
                                        <p:tgtEl>
                                          <p:spTgt spid="20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p:bldP spid="17" grpId="0"/>
      <p:bldP spid="10" grpId="0" animBg="1"/>
      <p:bldP spid="19"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Garment OS Team</a:t>
            </a:r>
            <a:endParaRPr lang="en-US" dirty="0"/>
          </a:p>
        </p:txBody>
      </p:sp>
      <p:sp>
        <p:nvSpPr>
          <p:cNvPr id="4" name="Date Placeholder 3"/>
          <p:cNvSpPr>
            <a:spLocks noGrp="1"/>
          </p:cNvSpPr>
          <p:nvPr>
            <p:ph type="dt" sz="half" idx="2"/>
          </p:nvPr>
        </p:nvSpPr>
        <p:spPr/>
        <p:txBody>
          <a:bodyPr/>
          <a:lstStyle/>
          <a:p>
            <a:fld id="{7A7A99F9-2694-40A8-8FA6-2D91D75F9555}" type="datetime1">
              <a:rPr lang="en-US" smtClean="0"/>
              <a:t>4/15/2015</a:t>
            </a:fld>
            <a:endParaRPr lang="en-US"/>
          </a:p>
        </p:txBody>
      </p:sp>
      <p:sp>
        <p:nvSpPr>
          <p:cNvPr id="6" name="Slide Number Placeholder 5"/>
          <p:cNvSpPr>
            <a:spLocks noGrp="1"/>
          </p:cNvSpPr>
          <p:nvPr>
            <p:ph type="sldNum" sz="quarter" idx="4"/>
          </p:nvPr>
        </p:nvSpPr>
        <p:spPr/>
        <p:txBody>
          <a:bodyPr/>
          <a:lstStyle/>
          <a:p>
            <a:fld id="{860CA8AD-EDD7-4639-9B75-4CED81BEA940}" type="slidenum">
              <a:rPr lang="en-US" smtClean="0"/>
              <a:pPr/>
              <a:t>2</a:t>
            </a:fld>
            <a:endParaRPr lang="en-US"/>
          </a:p>
        </p:txBody>
      </p:sp>
      <p:sp>
        <p:nvSpPr>
          <p:cNvPr id="5" name="TextBox 4"/>
          <p:cNvSpPr txBox="1"/>
          <p:nvPr/>
        </p:nvSpPr>
        <p:spPr>
          <a:xfrm>
            <a:off x="808037" y="5818396"/>
            <a:ext cx="10469910" cy="707886"/>
          </a:xfrm>
          <a:prstGeom prst="rect">
            <a:avLst/>
          </a:prstGeom>
          <a:noFill/>
        </p:spPr>
        <p:txBody>
          <a:bodyPr wrap="square" rtlCol="0">
            <a:spAutoFit/>
          </a:bodyPr>
          <a:lstStyle/>
          <a:p>
            <a:pPr algn="ctr"/>
            <a:r>
              <a:rPr lang="en-US" sz="2000" dirty="0" err="1">
                <a:gradFill>
                  <a:gsLst>
                    <a:gs pos="0">
                      <a:schemeClr val="tx1">
                        <a:lumMod val="75000"/>
                        <a:lumOff val="25000"/>
                      </a:schemeClr>
                    </a:gs>
                    <a:gs pos="100000">
                      <a:schemeClr val="tx1">
                        <a:lumMod val="75000"/>
                        <a:lumOff val="25000"/>
                      </a:schemeClr>
                    </a:gs>
                  </a:gsLst>
                  <a:lin ang="5400000" scaled="0"/>
                </a:gradFill>
              </a:rPr>
              <a:t>Velihan</a:t>
            </a:r>
            <a:r>
              <a:rPr lang="en-US" sz="2000" dirty="0">
                <a:gradFill>
                  <a:gsLst>
                    <a:gs pos="0">
                      <a:schemeClr val="tx1">
                        <a:lumMod val="75000"/>
                        <a:lumOff val="25000"/>
                      </a:schemeClr>
                    </a:gs>
                    <a:gs pos="100000">
                      <a:schemeClr val="tx1">
                        <a:lumMod val="75000"/>
                        <a:lumOff val="25000"/>
                      </a:schemeClr>
                    </a:gs>
                  </a:gsLst>
                  <a:lin ang="5400000" scaled="0"/>
                </a:gradFill>
              </a:rPr>
              <a:t> </a:t>
            </a:r>
            <a:r>
              <a:rPr lang="en-US" sz="2000" dirty="0" err="1">
                <a:gradFill>
                  <a:gsLst>
                    <a:gs pos="0">
                      <a:schemeClr val="tx1">
                        <a:lumMod val="75000"/>
                        <a:lumOff val="25000"/>
                      </a:schemeClr>
                    </a:gs>
                    <a:gs pos="100000">
                      <a:schemeClr val="tx1">
                        <a:lumMod val="75000"/>
                        <a:lumOff val="25000"/>
                      </a:schemeClr>
                    </a:gs>
                  </a:gsLst>
                  <a:lin ang="5400000" scaled="0"/>
                </a:gradFill>
              </a:rPr>
              <a:t>Bulut</a:t>
            </a:r>
            <a:r>
              <a:rPr lang="en-US" sz="2000" dirty="0">
                <a:gradFill>
                  <a:gsLst>
                    <a:gs pos="0">
                      <a:schemeClr val="tx1">
                        <a:lumMod val="75000"/>
                        <a:lumOff val="25000"/>
                      </a:schemeClr>
                    </a:gs>
                    <a:gs pos="100000">
                      <a:schemeClr val="tx1">
                        <a:lumMod val="75000"/>
                        <a:lumOff val="25000"/>
                      </a:schemeClr>
                    </a:gs>
                  </a:gsLst>
                  <a:lin ang="5400000" scaled="0"/>
                </a:gradFill>
              </a:rPr>
              <a:t>, Tobias Linn, Manuel Lorenz, Tamara Müller, Sophie </a:t>
            </a:r>
            <a:r>
              <a:rPr lang="en-US" sz="2000" dirty="0" err="1">
                <a:gradFill>
                  <a:gsLst>
                    <a:gs pos="0">
                      <a:schemeClr val="tx1">
                        <a:lumMod val="75000"/>
                        <a:lumOff val="25000"/>
                      </a:schemeClr>
                    </a:gs>
                    <a:gs pos="100000">
                      <a:schemeClr val="tx1">
                        <a:lumMod val="75000"/>
                        <a:lumOff val="25000"/>
                      </a:schemeClr>
                    </a:gs>
                  </a:gsLst>
                  <a:lin ang="5400000" scaled="0"/>
                </a:gradFill>
              </a:rPr>
              <a:t>Ogando</a:t>
            </a:r>
            <a:endParaRPr lang="en-US" sz="2000" dirty="0">
              <a:gradFill>
                <a:gsLst>
                  <a:gs pos="0">
                    <a:schemeClr val="tx1">
                      <a:lumMod val="75000"/>
                      <a:lumOff val="25000"/>
                    </a:schemeClr>
                  </a:gs>
                  <a:gs pos="100000">
                    <a:schemeClr val="tx1">
                      <a:lumMod val="75000"/>
                      <a:lumOff val="25000"/>
                    </a:schemeClr>
                  </a:gs>
                </a:gsLst>
                <a:lin ang="5400000" scaled="0"/>
              </a:gradFill>
            </a:endParaRPr>
          </a:p>
          <a:p>
            <a:pPr algn="ctr"/>
            <a:r>
              <a:rPr lang="en-US" sz="2000" dirty="0" err="1">
                <a:gradFill>
                  <a:gsLst>
                    <a:gs pos="0">
                      <a:schemeClr val="tx1">
                        <a:lumMod val="75000"/>
                        <a:lumOff val="25000"/>
                      </a:schemeClr>
                    </a:gs>
                    <a:gs pos="100000">
                      <a:schemeClr val="tx1">
                        <a:lumMod val="75000"/>
                        <a:lumOff val="25000"/>
                      </a:schemeClr>
                    </a:gs>
                  </a:gsLst>
                  <a:lin ang="5400000" scaled="0"/>
                </a:gradFill>
              </a:rPr>
              <a:t>Vincenz</a:t>
            </a:r>
            <a:r>
              <a:rPr lang="en-US" sz="2000" dirty="0">
                <a:gradFill>
                  <a:gsLst>
                    <a:gs pos="0">
                      <a:schemeClr val="tx1">
                        <a:lumMod val="75000"/>
                        <a:lumOff val="25000"/>
                      </a:schemeClr>
                    </a:gs>
                    <a:gs pos="100000">
                      <a:schemeClr val="tx1">
                        <a:lumMod val="75000"/>
                        <a:lumOff val="25000"/>
                      </a:schemeClr>
                    </a:gs>
                  </a:gsLst>
                  <a:lin ang="5400000" scaled="0"/>
                </a:gradFill>
              </a:rPr>
              <a:t> </a:t>
            </a:r>
            <a:r>
              <a:rPr lang="en-US" sz="2000" dirty="0" err="1">
                <a:gradFill>
                  <a:gsLst>
                    <a:gs pos="0">
                      <a:schemeClr val="tx1">
                        <a:lumMod val="75000"/>
                        <a:lumOff val="25000"/>
                      </a:schemeClr>
                    </a:gs>
                    <a:gs pos="100000">
                      <a:schemeClr val="tx1">
                        <a:lumMod val="75000"/>
                        <a:lumOff val="25000"/>
                      </a:schemeClr>
                    </a:gs>
                  </a:gsLst>
                  <a:lin ang="5400000" scaled="0"/>
                </a:gradFill>
              </a:rPr>
              <a:t>Pauly</a:t>
            </a:r>
            <a:r>
              <a:rPr lang="en-US" sz="2000" dirty="0">
                <a:gradFill>
                  <a:gsLst>
                    <a:gs pos="0">
                      <a:schemeClr val="tx1">
                        <a:lumMod val="75000"/>
                        <a:lumOff val="25000"/>
                      </a:schemeClr>
                    </a:gs>
                    <a:gs pos="100000">
                      <a:schemeClr val="tx1">
                        <a:lumMod val="75000"/>
                        <a:lumOff val="25000"/>
                      </a:schemeClr>
                    </a:gs>
                  </a:gsLst>
                  <a:lin ang="5400000" scaled="0"/>
                </a:gradFill>
              </a:rPr>
              <a:t>, Ferdinand </a:t>
            </a:r>
            <a:r>
              <a:rPr lang="en-US" sz="2000" dirty="0" err="1">
                <a:gradFill>
                  <a:gsLst>
                    <a:gs pos="0">
                      <a:schemeClr val="tx1">
                        <a:lumMod val="75000"/>
                        <a:lumOff val="25000"/>
                      </a:schemeClr>
                    </a:gs>
                    <a:gs pos="100000">
                      <a:schemeClr val="tx1">
                        <a:lumMod val="75000"/>
                        <a:lumOff val="25000"/>
                      </a:schemeClr>
                    </a:gs>
                  </a:gsLst>
                  <a:lin ang="5400000" scaled="0"/>
                </a:gradFill>
              </a:rPr>
              <a:t>Pfähler</a:t>
            </a:r>
            <a:r>
              <a:rPr lang="en-US" sz="2000" dirty="0">
                <a:gradFill>
                  <a:gsLst>
                    <a:gs pos="0">
                      <a:schemeClr val="tx1">
                        <a:lumMod val="75000"/>
                        <a:lumOff val="25000"/>
                      </a:schemeClr>
                    </a:gs>
                    <a:gs pos="100000">
                      <a:schemeClr val="tx1">
                        <a:lumMod val="75000"/>
                        <a:lumOff val="25000"/>
                      </a:schemeClr>
                    </a:gs>
                  </a:gsLst>
                  <a:lin ang="5400000" scaled="0"/>
                </a:gradFill>
              </a:rPr>
              <a:t>, Martin Root, Oliver Röhrdanz, Lucas </a:t>
            </a:r>
            <a:r>
              <a:rPr lang="en-US" sz="2000" dirty="0" err="1">
                <a:gradFill>
                  <a:gsLst>
                    <a:gs pos="0">
                      <a:schemeClr val="tx1">
                        <a:lumMod val="75000"/>
                        <a:lumOff val="25000"/>
                      </a:schemeClr>
                    </a:gs>
                    <a:gs pos="100000">
                      <a:schemeClr val="tx1">
                        <a:lumMod val="75000"/>
                        <a:lumOff val="25000"/>
                      </a:schemeClr>
                    </a:gs>
                  </a:gsLst>
                  <a:lin ang="5400000" scaled="0"/>
                </a:gradFill>
              </a:rPr>
              <a:t>Röhrle</a:t>
            </a:r>
            <a:endParaRPr lang="en-US" sz="2000" dirty="0" smtClean="0">
              <a:gradFill>
                <a:gsLst>
                  <a:gs pos="0">
                    <a:schemeClr val="tx1">
                      <a:lumMod val="75000"/>
                      <a:lumOff val="25000"/>
                    </a:schemeClr>
                  </a:gs>
                  <a:gs pos="100000">
                    <a:schemeClr val="tx1">
                      <a:lumMod val="75000"/>
                      <a:lumOff val="25000"/>
                    </a:schemeClr>
                  </a:gs>
                </a:gsLst>
                <a:lin ang="5400000" scaled="0"/>
              </a:gradFill>
            </a:endParaRPr>
          </a:p>
        </p:txBody>
      </p:sp>
      <p:pic>
        <p:nvPicPr>
          <p:cNvPr id="10" name="Bild 9" descr="IMG_20150415_12483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1840" y="1323169"/>
            <a:ext cx="5731465" cy="4298599"/>
          </a:xfrm>
          <a:prstGeom prst="rect">
            <a:avLst/>
          </a:prstGeom>
        </p:spPr>
      </p:pic>
    </p:spTree>
    <p:extLst>
      <p:ext uri="{BB962C8B-B14F-4D97-AF65-F5344CB8AC3E}">
        <p14:creationId xmlns:p14="http://schemas.microsoft.com/office/powerpoint/2010/main" val="17989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Recognition </a:t>
            </a:r>
            <a:r>
              <a:rPr lang="en-US" dirty="0" err="1" smtClean="0"/>
              <a:t>Modul</a:t>
            </a:r>
            <a:endParaRPr lang="en-US" dirty="0"/>
          </a:p>
        </p:txBody>
      </p:sp>
      <p:sp>
        <p:nvSpPr>
          <p:cNvPr id="3" name="Content Placeholder 2"/>
          <p:cNvSpPr>
            <a:spLocks noGrp="1"/>
          </p:cNvSpPr>
          <p:nvPr>
            <p:ph sz="quarter" idx="15"/>
          </p:nvPr>
        </p:nvSpPr>
        <p:spPr/>
        <p:txBody>
          <a:bodyPr/>
          <a:lstStyle/>
          <a:p>
            <a:pPr lvl="1"/>
            <a:r>
              <a:rPr lang="de-DE" dirty="0" smtClean="0"/>
              <a:t>Erkennung von körperlichen </a:t>
            </a:r>
            <a:r>
              <a:rPr lang="de-DE" dirty="0"/>
              <a:t>Aktivitäten wie Sitzen, Laufen, Treppen steigen, </a:t>
            </a:r>
            <a:r>
              <a:rPr lang="de-DE" dirty="0" smtClean="0"/>
              <a:t>etc.</a:t>
            </a:r>
          </a:p>
          <a:p>
            <a:pPr lvl="1"/>
            <a:endParaRPr lang="de-DE" dirty="0" smtClean="0"/>
          </a:p>
          <a:p>
            <a:pPr lvl="1"/>
            <a:r>
              <a:rPr lang="de-DE" dirty="0" smtClean="0"/>
              <a:t>interagiert </a:t>
            </a:r>
            <a:r>
              <a:rPr lang="de-DE" dirty="0"/>
              <a:t>mit einem trainierbaren künstlichen neuronalen Netzwerk, für möglichst genaue </a:t>
            </a:r>
            <a:r>
              <a:rPr lang="de-DE" dirty="0" smtClean="0"/>
              <a:t>Erkennung</a:t>
            </a:r>
            <a:endParaRPr lang="en-US" dirty="0" smtClean="0"/>
          </a:p>
          <a:p>
            <a:endParaRPr lang="en-US" dirty="0"/>
          </a:p>
        </p:txBody>
      </p:sp>
      <p:sp>
        <p:nvSpPr>
          <p:cNvPr id="4" name="Date Placeholder 3"/>
          <p:cNvSpPr>
            <a:spLocks noGrp="1"/>
          </p:cNvSpPr>
          <p:nvPr>
            <p:ph type="dt" sz="half" idx="2"/>
          </p:nvPr>
        </p:nvSpPr>
        <p:spPr/>
        <p:txBody>
          <a:bodyPr/>
          <a:lstStyle/>
          <a:p>
            <a:fld id="{262E0384-A3B5-435E-8EC8-B082DFF8A029}" type="datetime1">
              <a:rPr lang="en-US" smtClean="0"/>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20</a:t>
            </a:fld>
            <a:endParaRPr lang="en-US"/>
          </a:p>
        </p:txBody>
      </p:sp>
      <p:pic>
        <p:nvPicPr>
          <p:cNvPr id="6" name="Bild 4" descr="Android-Skateboarding.gif"/>
          <p:cNvPicPr>
            <a:picLocks noChangeAspect="1"/>
          </p:cNvPicPr>
          <p:nvPr/>
        </p:nvPicPr>
        <p:blipFill rotWithShape="1">
          <a:blip r:embed="rId2">
            <a:extLst>
              <a:ext uri="{28A0092B-C50C-407E-A947-70E740481C1C}">
                <a14:useLocalDpi xmlns:a14="http://schemas.microsoft.com/office/drawing/2010/main" val="0"/>
              </a:ext>
            </a:extLst>
          </a:blip>
          <a:srcRect t="28851" b="23433"/>
          <a:stretch/>
        </p:blipFill>
        <p:spPr>
          <a:xfrm>
            <a:off x="6899171" y="5164184"/>
            <a:ext cx="5778215" cy="2067859"/>
          </a:xfrm>
          <a:prstGeom prst="rect">
            <a:avLst/>
          </a:prstGeom>
        </p:spPr>
      </p:pic>
    </p:spTree>
    <p:extLst>
      <p:ext uri="{BB962C8B-B14F-4D97-AF65-F5344CB8AC3E}">
        <p14:creationId xmlns:p14="http://schemas.microsoft.com/office/powerpoint/2010/main" val="103444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Recognition </a:t>
            </a:r>
            <a:r>
              <a:rPr lang="en-US" dirty="0" err="1" smtClean="0"/>
              <a:t>Modul</a:t>
            </a:r>
            <a:endParaRPr lang="en-US" dirty="0"/>
          </a:p>
        </p:txBody>
      </p:sp>
      <p:sp>
        <p:nvSpPr>
          <p:cNvPr id="3" name="Content Placeholder 2"/>
          <p:cNvSpPr>
            <a:spLocks noGrp="1"/>
          </p:cNvSpPr>
          <p:nvPr>
            <p:ph sz="quarter" idx="15"/>
          </p:nvPr>
        </p:nvSpPr>
        <p:spPr/>
        <p:txBody>
          <a:bodyPr/>
          <a:lstStyle/>
          <a:p>
            <a:r>
              <a:rPr lang="en-US" dirty="0" smtClean="0"/>
              <a:t>Code </a:t>
            </a:r>
            <a:r>
              <a:rPr lang="en-US" dirty="0" err="1" smtClean="0"/>
              <a:t>ist</a:t>
            </a:r>
            <a:r>
              <a:rPr lang="en-US" dirty="0" smtClean="0"/>
              <a:t> </a:t>
            </a:r>
            <a:r>
              <a:rPr lang="en-US" dirty="0" err="1" smtClean="0"/>
              <a:t>vorbereitet</a:t>
            </a:r>
            <a:r>
              <a:rPr lang="en-US" dirty="0" smtClean="0"/>
              <a:t>!</a:t>
            </a:r>
          </a:p>
          <a:p>
            <a:pPr lvl="1"/>
            <a:endParaRPr lang="de-DE" sz="2400" dirty="0" smtClean="0"/>
          </a:p>
          <a:p>
            <a:pPr lvl="1"/>
            <a:r>
              <a:rPr lang="de-DE" sz="2400" dirty="0" smtClean="0"/>
              <a:t>Leider konnte das </a:t>
            </a:r>
            <a:r>
              <a:rPr lang="de-DE" sz="2400" dirty="0" err="1" smtClean="0"/>
              <a:t>Activity</a:t>
            </a:r>
            <a:r>
              <a:rPr lang="de-DE" sz="2400" dirty="0" smtClean="0"/>
              <a:t> Recognition Modul nicht vervollständigt werden.</a:t>
            </a:r>
          </a:p>
          <a:p>
            <a:pPr lvl="2"/>
            <a:r>
              <a:rPr lang="en-US" dirty="0" err="1" smtClean="0"/>
              <a:t>Ungeeignetes</a:t>
            </a:r>
            <a:r>
              <a:rPr lang="en-US" dirty="0" smtClean="0"/>
              <a:t> </a:t>
            </a:r>
            <a:r>
              <a:rPr lang="en-US" dirty="0" err="1" smtClean="0"/>
              <a:t>Neuronales</a:t>
            </a:r>
            <a:r>
              <a:rPr lang="en-US" dirty="0" smtClean="0"/>
              <a:t> </a:t>
            </a:r>
            <a:r>
              <a:rPr lang="en-US" dirty="0" err="1" smtClean="0"/>
              <a:t>Netzwerk</a:t>
            </a:r>
            <a:r>
              <a:rPr lang="en-US" dirty="0" smtClean="0"/>
              <a:t> </a:t>
            </a:r>
            <a:endParaRPr lang="de-DE" dirty="0"/>
          </a:p>
          <a:p>
            <a:pPr lvl="1" indent="-228541"/>
            <a:endParaRPr lang="de-DE" dirty="0"/>
          </a:p>
          <a:p>
            <a:pPr lvl="1" indent="-228541"/>
            <a:r>
              <a:rPr lang="de-DE" dirty="0" smtClean="0"/>
              <a:t>Jobs für Hiwis geschaffen </a:t>
            </a:r>
            <a:r>
              <a:rPr lang="de-DE" dirty="0" smtClean="0">
                <a:sym typeface="Wingdings"/>
              </a:rPr>
              <a:t>:)</a:t>
            </a:r>
            <a:endParaRPr lang="de-DE" dirty="0"/>
          </a:p>
        </p:txBody>
      </p:sp>
      <p:sp>
        <p:nvSpPr>
          <p:cNvPr id="4" name="Date Placeholder 3"/>
          <p:cNvSpPr>
            <a:spLocks noGrp="1"/>
          </p:cNvSpPr>
          <p:nvPr>
            <p:ph type="dt" sz="half" idx="2"/>
          </p:nvPr>
        </p:nvSpPr>
        <p:spPr/>
        <p:txBody>
          <a:bodyPr/>
          <a:lstStyle/>
          <a:p>
            <a:fld id="{262E0384-A3B5-435E-8EC8-B082DFF8A029}" type="datetime1">
              <a:rPr lang="en-US" smtClean="0"/>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21</a:t>
            </a:fld>
            <a:endParaRPr lang="en-US"/>
          </a:p>
        </p:txBody>
      </p:sp>
      <p:pic>
        <p:nvPicPr>
          <p:cNvPr id="6" name="Bild 4" descr="Android-Skateboarding.gif"/>
          <p:cNvPicPr>
            <a:picLocks noChangeAspect="1"/>
          </p:cNvPicPr>
          <p:nvPr/>
        </p:nvPicPr>
        <p:blipFill rotWithShape="1">
          <a:blip r:embed="rId2">
            <a:extLst>
              <a:ext uri="{28A0092B-C50C-407E-A947-70E740481C1C}">
                <a14:useLocalDpi xmlns:a14="http://schemas.microsoft.com/office/drawing/2010/main" val="0"/>
              </a:ext>
            </a:extLst>
          </a:blip>
          <a:srcRect t="28851" b="23433"/>
          <a:stretch/>
        </p:blipFill>
        <p:spPr>
          <a:xfrm>
            <a:off x="6899171" y="5164184"/>
            <a:ext cx="5778215" cy="2067859"/>
          </a:xfrm>
          <a:prstGeom prst="rect">
            <a:avLst/>
          </a:prstGeom>
        </p:spPr>
      </p:pic>
    </p:spTree>
    <p:extLst>
      <p:ext uri="{BB962C8B-B14F-4D97-AF65-F5344CB8AC3E}">
        <p14:creationId xmlns:p14="http://schemas.microsoft.com/office/powerpoint/2010/main" val="387467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 Bluetooth </a:t>
            </a:r>
            <a:r>
              <a:rPr lang="en-US" dirty="0" err="1" smtClean="0"/>
              <a:t>Modul</a:t>
            </a:r>
            <a:endParaRPr lang="en-US" dirty="0"/>
          </a:p>
        </p:txBody>
      </p:sp>
      <p:sp>
        <p:nvSpPr>
          <p:cNvPr id="3" name="Content Placeholder 2"/>
          <p:cNvSpPr>
            <a:spLocks noGrp="1"/>
          </p:cNvSpPr>
          <p:nvPr>
            <p:ph sz="quarter" idx="15"/>
          </p:nvPr>
        </p:nvSpPr>
        <p:spPr/>
        <p:txBody>
          <a:bodyPr/>
          <a:lstStyle/>
          <a:p>
            <a:r>
              <a:rPr lang="en-US" dirty="0" smtClean="0"/>
              <a:t>Bluetooth </a:t>
            </a:r>
            <a:r>
              <a:rPr lang="en-US" dirty="0" err="1" smtClean="0"/>
              <a:t>Sensoren</a:t>
            </a:r>
            <a:r>
              <a:rPr lang="en-US" dirty="0" smtClean="0"/>
              <a:t> </a:t>
            </a:r>
            <a:r>
              <a:rPr lang="en-US" dirty="0" err="1" smtClean="0"/>
              <a:t>können</a:t>
            </a:r>
            <a:r>
              <a:rPr lang="en-US" dirty="0" smtClean="0"/>
              <a:t> </a:t>
            </a:r>
            <a:r>
              <a:rPr lang="en-US" dirty="0" err="1" smtClean="0"/>
              <a:t>problemlos</a:t>
            </a:r>
            <a:r>
              <a:rPr lang="en-US" dirty="0" smtClean="0"/>
              <a:t> </a:t>
            </a:r>
            <a:r>
              <a:rPr lang="en-US" dirty="0" err="1" smtClean="0"/>
              <a:t>verbunden</a:t>
            </a:r>
            <a:r>
              <a:rPr lang="en-US" dirty="0" smtClean="0"/>
              <a:t> </a:t>
            </a:r>
            <a:r>
              <a:rPr lang="en-US" dirty="0" err="1" smtClean="0"/>
              <a:t>werden</a:t>
            </a:r>
            <a:endParaRPr lang="en-US" dirty="0"/>
          </a:p>
          <a:p>
            <a:pPr lvl="1"/>
            <a:r>
              <a:rPr lang="de-DE" dirty="0" smtClean="0"/>
              <a:t>Es können bis zu acht Bluetooth Sensoren verbunden werden</a:t>
            </a:r>
            <a:endParaRPr lang="de-DE" dirty="0"/>
          </a:p>
          <a:p>
            <a:pPr lvl="2"/>
            <a:r>
              <a:rPr lang="en-US" dirty="0" err="1"/>
              <a:t>jede</a:t>
            </a:r>
            <a:r>
              <a:rPr lang="en-US" dirty="0"/>
              <a:t> </a:t>
            </a:r>
            <a:r>
              <a:rPr lang="en-US" dirty="0" err="1"/>
              <a:t>Verbindung</a:t>
            </a:r>
            <a:r>
              <a:rPr lang="en-US" dirty="0"/>
              <a:t> </a:t>
            </a:r>
            <a:r>
              <a:rPr lang="en-US" dirty="0" err="1"/>
              <a:t>läuft</a:t>
            </a:r>
            <a:r>
              <a:rPr lang="en-US" dirty="0"/>
              <a:t> in </a:t>
            </a:r>
            <a:r>
              <a:rPr lang="en-US" dirty="0" err="1"/>
              <a:t>einem</a:t>
            </a:r>
            <a:r>
              <a:rPr lang="en-US" dirty="0"/>
              <a:t> </a:t>
            </a:r>
            <a:r>
              <a:rPr lang="en-US" dirty="0" err="1"/>
              <a:t>eigenen</a:t>
            </a:r>
            <a:r>
              <a:rPr lang="en-US" dirty="0"/>
              <a:t> </a:t>
            </a:r>
            <a:r>
              <a:rPr lang="en-US" dirty="0" smtClean="0"/>
              <a:t>Thread</a:t>
            </a:r>
          </a:p>
          <a:p>
            <a:pPr lvl="2"/>
            <a:r>
              <a:rPr lang="en-US" dirty="0" err="1" smtClean="0"/>
              <a:t>es</a:t>
            </a:r>
            <a:r>
              <a:rPr lang="en-US" dirty="0" smtClean="0"/>
              <a:t> </a:t>
            </a:r>
            <a:r>
              <a:rPr lang="en-US" dirty="0" err="1" smtClean="0"/>
              <a:t>wird</a:t>
            </a:r>
            <a:r>
              <a:rPr lang="en-US" dirty="0" smtClean="0"/>
              <a:t> das Serial </a:t>
            </a:r>
            <a:r>
              <a:rPr lang="en-US" dirty="0"/>
              <a:t>Port </a:t>
            </a:r>
            <a:r>
              <a:rPr lang="en-US" dirty="0" err="1" smtClean="0"/>
              <a:t>Protokoll</a:t>
            </a:r>
            <a:r>
              <a:rPr lang="en-US" dirty="0" smtClean="0"/>
              <a:t> </a:t>
            </a:r>
            <a:r>
              <a:rPr lang="en-US" dirty="0" err="1" smtClean="0"/>
              <a:t>verwendet</a:t>
            </a:r>
            <a:endParaRPr lang="en-US" dirty="0"/>
          </a:p>
        </p:txBody>
      </p:sp>
      <p:sp>
        <p:nvSpPr>
          <p:cNvPr id="4" name="Date Placeholder 3"/>
          <p:cNvSpPr>
            <a:spLocks noGrp="1"/>
          </p:cNvSpPr>
          <p:nvPr>
            <p:ph type="dt" sz="half" idx="2"/>
          </p:nvPr>
        </p:nvSpPr>
        <p:spPr/>
        <p:txBody>
          <a:bodyPr/>
          <a:lstStyle/>
          <a:p>
            <a:fld id="{262E0384-A3B5-435E-8EC8-B082DFF8A029}" type="datetime1">
              <a:rPr lang="en-US" smtClean="0"/>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22</a:t>
            </a:fld>
            <a:endParaRPr lang="en-US"/>
          </a:p>
        </p:txBody>
      </p:sp>
      <p:pic>
        <p:nvPicPr>
          <p:cNvPr id="6" name="Bild 5" descr="android-labe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3726" y="4603536"/>
            <a:ext cx="3242233" cy="3238180"/>
          </a:xfrm>
          <a:prstGeom prst="rect">
            <a:avLst/>
          </a:prstGeom>
        </p:spPr>
      </p:pic>
    </p:spTree>
    <p:extLst>
      <p:ext uri="{BB962C8B-B14F-4D97-AF65-F5344CB8AC3E}">
        <p14:creationId xmlns:p14="http://schemas.microsoft.com/office/powerpoint/2010/main" val="131905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Entwicklungsmodul</a:t>
            </a:r>
            <a:endParaRPr lang="en-US" dirty="0"/>
          </a:p>
        </p:txBody>
      </p:sp>
      <p:sp>
        <p:nvSpPr>
          <p:cNvPr id="4" name="Date Placeholder 3"/>
          <p:cNvSpPr>
            <a:spLocks noGrp="1"/>
          </p:cNvSpPr>
          <p:nvPr>
            <p:ph type="dt" sz="half" idx="2"/>
          </p:nvPr>
        </p:nvSpPr>
        <p:spPr/>
        <p:txBody>
          <a:bodyPr/>
          <a:lstStyle/>
          <a:p>
            <a:fld id="{262E0384-A3B5-435E-8EC8-B082DFF8A029}" type="datetime1">
              <a:rPr lang="en-US" smtClean="0"/>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23</a:t>
            </a:fld>
            <a:endParaRPr lang="en-US"/>
          </a:p>
        </p:txBody>
      </p:sp>
      <p:pic>
        <p:nvPicPr>
          <p:cNvPr id="6" name="Bild 6" descr="android-developer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216" y="4591080"/>
            <a:ext cx="2968477" cy="2950665"/>
          </a:xfrm>
          <a:prstGeom prst="rect">
            <a:avLst/>
          </a:prstGeom>
        </p:spPr>
      </p:pic>
      <p:sp>
        <p:nvSpPr>
          <p:cNvPr id="8" name="Content Placeholder 2"/>
          <p:cNvSpPr txBox="1">
            <a:spLocks/>
          </p:cNvSpPr>
          <p:nvPr/>
        </p:nvSpPr>
        <p:spPr>
          <a:xfrm>
            <a:off x="274638" y="1668462"/>
            <a:ext cx="11875040" cy="4876799"/>
          </a:xfrm>
          <a:prstGeom prst="rect">
            <a:avLst/>
          </a:prstGeom>
        </p:spPr>
        <p:txBody>
          <a:bodyPr vert="horz" lIns="182880" tIns="146304" rIns="182880" bIns="146304" rtlCol="0">
            <a:noAutofit/>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Clr>
                <a:srgbClr val="0070C0"/>
              </a:buClr>
              <a:buFont typeface="Wingdings" panose="05000000000000000000" pitchFamily="2" charset="2"/>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Clr>
                <a:srgbClr val="0070C0"/>
              </a:buClr>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Clr>
                <a:srgbClr val="0070C0"/>
              </a:buClr>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Es ist einfach, Apps mit </a:t>
            </a:r>
            <a:r>
              <a:rPr lang="de-DE" dirty="0" err="1" smtClean="0"/>
              <a:t>Garment</a:t>
            </a:r>
            <a:r>
              <a:rPr lang="de-DE" dirty="0" smtClean="0"/>
              <a:t> OS zu entwickeln!</a:t>
            </a:r>
            <a:endParaRPr lang="de-DE" dirty="0"/>
          </a:p>
          <a:p>
            <a:pPr lvl="2"/>
            <a:r>
              <a:rPr lang="de-DE" dirty="0" smtClean="0"/>
              <a:t>Vorgefertigte Module können </a:t>
            </a:r>
            <a:r>
              <a:rPr lang="de-DE" dirty="0"/>
              <a:t>im GUI-Editor </a:t>
            </a:r>
            <a:r>
              <a:rPr lang="de-DE" dirty="0" smtClean="0"/>
              <a:t>per Drag </a:t>
            </a:r>
            <a:r>
              <a:rPr lang="de-DE" dirty="0" err="1" smtClean="0"/>
              <a:t>and</a:t>
            </a:r>
            <a:r>
              <a:rPr lang="de-DE" dirty="0" smtClean="0"/>
              <a:t> Drop ins </a:t>
            </a:r>
            <a:r>
              <a:rPr lang="de-DE" dirty="0"/>
              <a:t>Layout gezogen </a:t>
            </a:r>
            <a:r>
              <a:rPr lang="de-DE" dirty="0" smtClean="0"/>
              <a:t>werden</a:t>
            </a:r>
          </a:p>
          <a:p>
            <a:pPr lvl="2"/>
            <a:r>
              <a:rPr lang="de-DE" dirty="0" smtClean="0"/>
              <a:t>Mithilfe der Module können Sensorwerte graphisch oder textuell angezeigt werden</a:t>
            </a:r>
          </a:p>
        </p:txBody>
      </p:sp>
    </p:spTree>
    <p:extLst>
      <p:ext uri="{BB962C8B-B14F-4D97-AF65-F5344CB8AC3E}">
        <p14:creationId xmlns:p14="http://schemas.microsoft.com/office/powerpoint/2010/main" val="364902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Eclipse UI-Widgets</a:t>
            </a:r>
            <a:endParaRPr lang="en-US" dirty="0"/>
          </a:p>
        </p:txBody>
      </p:sp>
      <p:sp>
        <p:nvSpPr>
          <p:cNvPr id="4" name="Date Placeholder 3"/>
          <p:cNvSpPr>
            <a:spLocks noGrp="1"/>
          </p:cNvSpPr>
          <p:nvPr>
            <p:ph type="dt" sz="half" idx="2"/>
          </p:nvPr>
        </p:nvSpPr>
        <p:spPr/>
        <p:txBody>
          <a:bodyPr/>
          <a:lstStyle/>
          <a:p>
            <a:fld id="{262E0384-A3B5-435E-8EC8-B082DFF8A029}" type="datetime1">
              <a:rPr lang="en-US" smtClean="0"/>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24</a:t>
            </a:fld>
            <a:endParaRPr lang="en-US"/>
          </a:p>
        </p:txBody>
      </p:sp>
      <p:pic>
        <p:nvPicPr>
          <p:cNvPr id="6" name="Inhaltsplatzhalter 5" descr="Bildschirmfoto 2015-04-12 um 22.39.53.png"/>
          <p:cNvPicPr>
            <a:picLocks noGrp="1" noChangeAspect="1"/>
          </p:cNvPicPr>
          <p:nvPr>
            <p:ph sz="quarter" idx="15"/>
          </p:nvPr>
        </p:nvPicPr>
        <p:blipFill>
          <a:blip r:embed="rId2">
            <a:extLst>
              <a:ext uri="{28A0092B-C50C-407E-A947-70E740481C1C}">
                <a14:useLocalDpi xmlns:a14="http://schemas.microsoft.com/office/drawing/2010/main" val="0"/>
              </a:ext>
            </a:extLst>
          </a:blip>
          <a:srcRect l="9" r="9"/>
          <a:stretch>
            <a:fillRect/>
          </a:stretch>
        </p:blipFill>
        <p:spPr>
          <a:xfrm>
            <a:off x="3065463" y="1243013"/>
            <a:ext cx="6305550" cy="5011737"/>
          </a:xfrm>
          <a:prstGeom prst="rect">
            <a:avLst/>
          </a:prstGeom>
        </p:spPr>
      </p:pic>
    </p:spTree>
    <p:extLst>
      <p:ext uri="{BB962C8B-B14F-4D97-AF65-F5344CB8AC3E}">
        <p14:creationId xmlns:p14="http://schemas.microsoft.com/office/powerpoint/2010/main" val="202718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Settings App</a:t>
            </a:r>
            <a:endParaRPr lang="en-US" dirty="0"/>
          </a:p>
        </p:txBody>
      </p:sp>
      <p:sp>
        <p:nvSpPr>
          <p:cNvPr id="3" name="Content Placeholder 2"/>
          <p:cNvSpPr>
            <a:spLocks noGrp="1"/>
          </p:cNvSpPr>
          <p:nvPr>
            <p:ph sz="quarter" idx="15"/>
          </p:nvPr>
        </p:nvSpPr>
        <p:spPr/>
        <p:txBody>
          <a:bodyPr/>
          <a:lstStyle/>
          <a:p>
            <a:r>
              <a:rPr lang="en-US" dirty="0" smtClean="0"/>
              <a:t>App </a:t>
            </a:r>
            <a:r>
              <a:rPr lang="en-US" dirty="0" err="1" smtClean="0"/>
              <a:t>kann</a:t>
            </a:r>
            <a:r>
              <a:rPr lang="en-US" dirty="0" smtClean="0"/>
              <a:t> auf Android </a:t>
            </a:r>
            <a:r>
              <a:rPr lang="en-US" dirty="0" err="1" smtClean="0"/>
              <a:t>Systemen</a:t>
            </a:r>
            <a:r>
              <a:rPr lang="en-US" dirty="0" smtClean="0"/>
              <a:t> </a:t>
            </a:r>
            <a:r>
              <a:rPr lang="en-US" dirty="0" err="1" smtClean="0"/>
              <a:t>nicht</a:t>
            </a:r>
            <a:r>
              <a:rPr lang="en-US" dirty="0" smtClean="0"/>
              <a:t> </a:t>
            </a:r>
            <a:r>
              <a:rPr lang="en-US" dirty="0" err="1" smtClean="0"/>
              <a:t>dauerhaft</a:t>
            </a:r>
            <a:r>
              <a:rPr lang="en-US" dirty="0" smtClean="0"/>
              <a:t> </a:t>
            </a:r>
            <a:r>
              <a:rPr lang="en-US" dirty="0" err="1" smtClean="0"/>
              <a:t>laufen</a:t>
            </a:r>
            <a:endParaRPr lang="en-US" dirty="0" smtClean="0"/>
          </a:p>
          <a:p>
            <a:pPr lvl="2"/>
            <a:r>
              <a:rPr lang="en-US" dirty="0" smtClean="0">
                <a:sym typeface="Wingdings" panose="05000000000000000000" pitchFamily="2" charset="2"/>
              </a:rPr>
              <a:t>Garment OS Service l</a:t>
            </a:r>
            <a:r>
              <a:rPr lang="de-DE" dirty="0" smtClean="0">
                <a:sym typeface="Wingdings" panose="05000000000000000000" pitchFamily="2" charset="2"/>
              </a:rPr>
              <a:t>äuft dauerhaft im Hintergrund</a:t>
            </a:r>
          </a:p>
          <a:p>
            <a:pPr lvl="2"/>
            <a:r>
              <a:rPr lang="de-DE" dirty="0" smtClean="0">
                <a:sym typeface="Wingdings" panose="05000000000000000000" pitchFamily="2" charset="2"/>
              </a:rPr>
              <a:t>Settings App dient nur </a:t>
            </a:r>
            <a:r>
              <a:rPr lang="en-US" dirty="0" err="1" smtClean="0">
                <a:sym typeface="Wingdings" panose="05000000000000000000" pitchFamily="2" charset="2"/>
              </a:rPr>
              <a:t>zum</a:t>
            </a:r>
            <a:r>
              <a:rPr lang="en-US" dirty="0" smtClean="0">
                <a:sym typeface="Wingdings" panose="05000000000000000000" pitchFamily="2" charset="2"/>
              </a:rPr>
              <a:t> </a:t>
            </a:r>
            <a:r>
              <a:rPr lang="en-US" dirty="0" err="1" smtClean="0">
                <a:sym typeface="Wingdings" panose="05000000000000000000" pitchFamily="2" charset="2"/>
              </a:rPr>
              <a:t>Verwalten</a:t>
            </a:r>
            <a:r>
              <a:rPr lang="en-US" dirty="0" smtClean="0">
                <a:sym typeface="Wingdings" panose="05000000000000000000" pitchFamily="2" charset="2"/>
              </a:rPr>
              <a:t> der Service</a:t>
            </a:r>
          </a:p>
          <a:p>
            <a:pPr lvl="2"/>
            <a:r>
              <a:rPr lang="en-US" dirty="0" err="1" smtClean="0">
                <a:sym typeface="Wingdings" panose="05000000000000000000" pitchFamily="2" charset="2"/>
              </a:rPr>
              <a:t>Spezielle</a:t>
            </a:r>
            <a:r>
              <a:rPr lang="en-US" dirty="0" smtClean="0">
                <a:sym typeface="Wingdings" panose="05000000000000000000" pitchFamily="2" charset="2"/>
              </a:rPr>
              <a:t> Version des SDK f</a:t>
            </a:r>
            <a:r>
              <a:rPr lang="de-DE" dirty="0" smtClean="0">
                <a:sym typeface="Wingdings" panose="05000000000000000000" pitchFamily="2" charset="2"/>
              </a:rPr>
              <a:t>ür Settings App die mehr Kontrolle erlaubt </a:t>
            </a:r>
          </a:p>
          <a:p>
            <a:pPr lvl="3"/>
            <a:r>
              <a:rPr lang="de-DE" dirty="0" smtClean="0">
                <a:sym typeface="Wingdings" panose="05000000000000000000" pitchFamily="2" charset="2"/>
              </a:rPr>
              <a:t>Bspw. Sensoren löschen, Sensoren anlegen, Sensoren deaktivieren</a:t>
            </a:r>
          </a:p>
          <a:p>
            <a:pPr lvl="3"/>
            <a:r>
              <a:rPr lang="de-DE" dirty="0" smtClean="0">
                <a:sym typeface="Wingdings" panose="05000000000000000000" pitchFamily="2" charset="2"/>
              </a:rPr>
              <a:t>Spezial SDK kann nicht von anderen Apps genutzt werden</a:t>
            </a:r>
            <a:endParaRPr lang="en-US" dirty="0"/>
          </a:p>
        </p:txBody>
      </p:sp>
      <p:sp>
        <p:nvSpPr>
          <p:cNvPr id="4" name="Date Placeholder 3"/>
          <p:cNvSpPr>
            <a:spLocks noGrp="1"/>
          </p:cNvSpPr>
          <p:nvPr>
            <p:ph type="dt" sz="half" idx="2"/>
          </p:nvPr>
        </p:nvSpPr>
        <p:spPr/>
        <p:txBody>
          <a:bodyPr/>
          <a:lstStyle/>
          <a:p>
            <a:fld id="{262E0384-A3B5-435E-8EC8-B082DFF8A029}" type="datetime1">
              <a:rPr lang="en-US" smtClean="0"/>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25</a:t>
            </a:fld>
            <a:endParaRPr lang="en-US"/>
          </a:p>
        </p:txBody>
      </p:sp>
    </p:spTree>
    <p:extLst>
      <p:ext uri="{BB962C8B-B14F-4D97-AF65-F5344CB8AC3E}">
        <p14:creationId xmlns:p14="http://schemas.microsoft.com/office/powerpoint/2010/main" val="36766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Ablauf</a:t>
            </a:r>
            <a:endParaRPr lang="en-US" dirty="0"/>
          </a:p>
        </p:txBody>
      </p:sp>
      <p:sp>
        <p:nvSpPr>
          <p:cNvPr id="4" name="Date Placeholder 3"/>
          <p:cNvSpPr>
            <a:spLocks noGrp="1"/>
          </p:cNvSpPr>
          <p:nvPr>
            <p:ph type="dt" sz="half" idx="2"/>
          </p:nvPr>
        </p:nvSpPr>
        <p:spPr/>
        <p:txBody>
          <a:bodyPr/>
          <a:lstStyle/>
          <a:p>
            <a:fld id="{A3700A15-857F-41BA-BAF9-9EA3D3612054}" type="datetime1">
              <a:rPr lang="en-US" smtClean="0"/>
              <a:t>4/15/2015</a:t>
            </a:fld>
            <a:endParaRPr lang="en-US"/>
          </a:p>
        </p:txBody>
      </p:sp>
      <p:sp>
        <p:nvSpPr>
          <p:cNvPr id="6" name="Slide Number Placeholder 5"/>
          <p:cNvSpPr>
            <a:spLocks noGrp="1"/>
          </p:cNvSpPr>
          <p:nvPr>
            <p:ph type="sldNum" sz="quarter" idx="4"/>
          </p:nvPr>
        </p:nvSpPr>
        <p:spPr/>
        <p:txBody>
          <a:bodyPr/>
          <a:lstStyle/>
          <a:p>
            <a:fld id="{860CA8AD-EDD7-4639-9B75-4CED81BEA940}" type="slidenum">
              <a:rPr lang="en-US" smtClean="0"/>
              <a:pPr/>
              <a:t>26</a:t>
            </a:fld>
            <a:endParaRPr lang="en-US"/>
          </a:p>
        </p:txBody>
      </p:sp>
      <p:sp>
        <p:nvSpPr>
          <p:cNvPr id="7" name="Chevron 6"/>
          <p:cNvSpPr/>
          <p:nvPr/>
        </p:nvSpPr>
        <p:spPr bwMode="auto">
          <a:xfrm>
            <a:off x="789008" y="3268662"/>
            <a:ext cx="2743200" cy="685800"/>
          </a:xfrm>
          <a:prstGeom prst="chevron">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err="1" smtClean="0">
                <a:gradFill>
                  <a:gsLst>
                    <a:gs pos="0">
                      <a:srgbClr val="FFFFFF"/>
                    </a:gs>
                    <a:gs pos="100000">
                      <a:srgbClr val="FFFFFF"/>
                    </a:gs>
                  </a:gsLst>
                  <a:lin ang="5400000" scaled="0"/>
                </a:gradFill>
                <a:ea typeface="Segoe UI" pitchFamily="34" charset="0"/>
                <a:cs typeface="Segoe UI" pitchFamily="34" charset="0"/>
              </a:rPr>
              <a:t>Aufgabe</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8" name="Chevron 7"/>
          <p:cNvSpPr/>
          <p:nvPr/>
        </p:nvSpPr>
        <p:spPr bwMode="auto">
          <a:xfrm>
            <a:off x="3379808" y="3268662"/>
            <a:ext cx="2743200" cy="685800"/>
          </a:xfrm>
          <a:prstGeom prst="chevron">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err="1" smtClean="0">
                <a:gradFill>
                  <a:gsLst>
                    <a:gs pos="0">
                      <a:srgbClr val="FFFFFF"/>
                    </a:gs>
                    <a:gs pos="100000">
                      <a:srgbClr val="FFFFFF"/>
                    </a:gs>
                  </a:gsLst>
                  <a:lin ang="5400000" scaled="0"/>
                </a:gradFill>
                <a:ea typeface="Segoe UI" pitchFamily="34" charset="0"/>
                <a:cs typeface="Segoe UI" pitchFamily="34" charset="0"/>
              </a:rPr>
              <a:t>Entwicklung</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9" name="Chevron 8"/>
          <p:cNvSpPr/>
          <p:nvPr/>
        </p:nvSpPr>
        <p:spPr bwMode="auto">
          <a:xfrm>
            <a:off x="5970608" y="3268662"/>
            <a:ext cx="2743200" cy="685800"/>
          </a:xfrm>
          <a:prstGeom prst="chevron">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err="1" smtClean="0">
                <a:gradFill>
                  <a:gsLst>
                    <a:gs pos="0">
                      <a:srgbClr val="FFFFFF"/>
                    </a:gs>
                    <a:gs pos="100000">
                      <a:srgbClr val="FFFFFF"/>
                    </a:gs>
                  </a:gsLst>
                  <a:lin ang="5400000" scaled="0"/>
                </a:gradFill>
                <a:ea typeface="Segoe UI" pitchFamily="34" charset="0"/>
                <a:cs typeface="Segoe UI" pitchFamily="34" charset="0"/>
              </a:rPr>
              <a:t>Ergebnis</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0" name="Chevron 9"/>
          <p:cNvSpPr/>
          <p:nvPr/>
        </p:nvSpPr>
        <p:spPr bwMode="auto">
          <a:xfrm>
            <a:off x="8580437" y="3268662"/>
            <a:ext cx="2743200" cy="685800"/>
          </a:xfrm>
          <a:prstGeom prst="chevron">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smtClean="0">
                <a:gradFill>
                  <a:gsLst>
                    <a:gs pos="0">
                      <a:srgbClr val="FFFFFF"/>
                    </a:gs>
                    <a:gs pos="100000">
                      <a:srgbClr val="FFFFFF"/>
                    </a:gs>
                  </a:gsLst>
                  <a:lin ang="5400000" scaled="0"/>
                </a:gradFill>
                <a:ea typeface="Segoe UI" pitchFamily="34" charset="0"/>
                <a:cs typeface="Segoe UI" pitchFamily="34" charset="0"/>
              </a:rPr>
              <a:t>Demo</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1" name="Chevron 10"/>
          <p:cNvSpPr/>
          <p:nvPr/>
        </p:nvSpPr>
        <p:spPr bwMode="auto">
          <a:xfrm>
            <a:off x="5962857" y="3268662"/>
            <a:ext cx="2743200" cy="685800"/>
          </a:xfrm>
          <a:prstGeom prst="chevron">
            <a:avLst/>
          </a:prstGeom>
          <a:solidFill>
            <a:srgbClr val="00188F"/>
          </a:solidFill>
          <a:ln>
            <a:noFill/>
            <a:headEnd type="none" w="med" len="med"/>
            <a:tailEnd type="none" w="med" len="med"/>
          </a:ln>
          <a:effectLst>
            <a:glow rad="228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err="1" smtClean="0">
                <a:gradFill>
                  <a:gsLst>
                    <a:gs pos="0">
                      <a:srgbClr val="FFFFFF"/>
                    </a:gs>
                    <a:gs pos="100000">
                      <a:srgbClr val="FFFFFF"/>
                    </a:gs>
                  </a:gsLst>
                  <a:lin ang="5400000" scaled="0"/>
                </a:gradFill>
                <a:ea typeface="Segoe UI" pitchFamily="34" charset="0"/>
                <a:cs typeface="Segoe UI" pitchFamily="34" charset="0"/>
              </a:rPr>
              <a:t>Ergebnis</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961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Settings-App </a:t>
            </a:r>
            <a:r>
              <a:rPr lang="en-US" dirty="0" err="1" smtClean="0"/>
              <a:t>Benutzeroberfl</a:t>
            </a:r>
            <a:r>
              <a:rPr lang="de-DE" dirty="0" smtClean="0"/>
              <a:t>äche</a:t>
            </a:r>
            <a:endParaRPr lang="en-US" dirty="0"/>
          </a:p>
        </p:txBody>
      </p:sp>
      <p:sp>
        <p:nvSpPr>
          <p:cNvPr id="4" name="Date Placeholder 3"/>
          <p:cNvSpPr>
            <a:spLocks noGrp="1"/>
          </p:cNvSpPr>
          <p:nvPr>
            <p:ph type="dt" sz="half" idx="2"/>
          </p:nvPr>
        </p:nvSpPr>
        <p:spPr/>
        <p:txBody>
          <a:bodyPr/>
          <a:lstStyle/>
          <a:p>
            <a:fld id="{262E0384-A3B5-435E-8EC8-B082DFF8A029}" type="datetime1">
              <a:rPr lang="en-US" smtClean="0"/>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27</a:t>
            </a:fld>
            <a:endParaRPr lang="en-US"/>
          </a:p>
        </p:txBody>
      </p:sp>
      <p:pic>
        <p:nvPicPr>
          <p:cNvPr id="8" name="Bild 7" descr="MStartseit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859" y="1211262"/>
            <a:ext cx="2707778" cy="5181600"/>
          </a:xfrm>
          <a:prstGeom prst="rect">
            <a:avLst/>
          </a:prstGeom>
        </p:spPr>
      </p:pic>
    </p:spTree>
    <p:extLst>
      <p:ext uri="{BB962C8B-B14F-4D97-AF65-F5344CB8AC3E}">
        <p14:creationId xmlns:p14="http://schemas.microsoft.com/office/powerpoint/2010/main" val="139436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Sensoreinstellungen</a:t>
            </a:r>
            <a:endParaRPr lang="en-US" dirty="0"/>
          </a:p>
        </p:txBody>
      </p:sp>
      <p:sp>
        <p:nvSpPr>
          <p:cNvPr id="4" name="Date Placeholder 3"/>
          <p:cNvSpPr>
            <a:spLocks noGrp="1"/>
          </p:cNvSpPr>
          <p:nvPr>
            <p:ph type="dt" sz="half" idx="2"/>
          </p:nvPr>
        </p:nvSpPr>
        <p:spPr/>
        <p:txBody>
          <a:bodyPr/>
          <a:lstStyle/>
          <a:p>
            <a:fld id="{262E0384-A3B5-435E-8EC8-B082DFF8A029}" type="datetime1">
              <a:rPr lang="en-US" smtClean="0"/>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28</a:t>
            </a:fld>
            <a:endParaRPr lang="en-US"/>
          </a:p>
        </p:txBody>
      </p:sp>
      <p:pic>
        <p:nvPicPr>
          <p:cNvPr id="8" name="Bild 7" descr="MSensorSetting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3301" y="1211262"/>
            <a:ext cx="2703630" cy="5173663"/>
          </a:xfrm>
          <a:prstGeom prst="rect">
            <a:avLst/>
          </a:prstGeom>
        </p:spPr>
      </p:pic>
    </p:spTree>
    <p:extLst>
      <p:ext uri="{BB962C8B-B14F-4D97-AF65-F5344CB8AC3E}">
        <p14:creationId xmlns:p14="http://schemas.microsoft.com/office/powerpoint/2010/main" val="9444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Sensordetails</a:t>
            </a:r>
            <a:endParaRPr lang="en-US" dirty="0"/>
          </a:p>
        </p:txBody>
      </p:sp>
      <p:sp>
        <p:nvSpPr>
          <p:cNvPr id="4" name="Date Placeholder 3"/>
          <p:cNvSpPr>
            <a:spLocks noGrp="1"/>
          </p:cNvSpPr>
          <p:nvPr>
            <p:ph type="dt" sz="half" idx="2"/>
          </p:nvPr>
        </p:nvSpPr>
        <p:spPr/>
        <p:txBody>
          <a:bodyPr/>
          <a:lstStyle/>
          <a:p>
            <a:fld id="{262E0384-A3B5-435E-8EC8-B082DFF8A029}" type="datetime1">
              <a:rPr lang="en-US" smtClean="0"/>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29</a:t>
            </a:fld>
            <a:endParaRPr lang="en-US"/>
          </a:p>
        </p:txBody>
      </p:sp>
      <p:pic>
        <p:nvPicPr>
          <p:cNvPr id="6" name="Bild 5" descr="MSensorDetai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5497" y="1211262"/>
            <a:ext cx="2703629" cy="5173662"/>
          </a:xfrm>
          <a:prstGeom prst="rect">
            <a:avLst/>
          </a:prstGeom>
        </p:spPr>
      </p:pic>
    </p:spTree>
    <p:extLst>
      <p:ext uri="{BB962C8B-B14F-4D97-AF65-F5344CB8AC3E}">
        <p14:creationId xmlns:p14="http://schemas.microsoft.com/office/powerpoint/2010/main" val="342228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Motivation</a:t>
            </a:r>
            <a:endParaRPr lang="en-US" dirty="0"/>
          </a:p>
        </p:txBody>
      </p:sp>
      <p:sp>
        <p:nvSpPr>
          <p:cNvPr id="5" name="Date Placeholder 4"/>
          <p:cNvSpPr>
            <a:spLocks noGrp="1"/>
          </p:cNvSpPr>
          <p:nvPr>
            <p:ph type="dt" sz="half" idx="2"/>
          </p:nvPr>
        </p:nvSpPr>
        <p:spPr/>
        <p:txBody>
          <a:bodyPr/>
          <a:lstStyle/>
          <a:p>
            <a:fld id="{A868D309-F249-465F-B681-42BD6FA92B76}" type="datetime1">
              <a:rPr lang="en-US" smtClean="0"/>
              <a:t>4/15/2015</a:t>
            </a:fld>
            <a:endParaRPr lang="en-US"/>
          </a:p>
        </p:txBody>
      </p:sp>
      <p:sp>
        <p:nvSpPr>
          <p:cNvPr id="6" name="Slide Number Placeholder 5"/>
          <p:cNvSpPr>
            <a:spLocks noGrp="1"/>
          </p:cNvSpPr>
          <p:nvPr>
            <p:ph type="sldNum" sz="quarter" idx="4"/>
          </p:nvPr>
        </p:nvSpPr>
        <p:spPr/>
        <p:txBody>
          <a:bodyPr/>
          <a:lstStyle/>
          <a:p>
            <a:fld id="{860CA8AD-EDD7-4639-9B75-4CED81BEA940}" type="slidenum">
              <a:rPr lang="en-US" smtClean="0"/>
              <a:pPr/>
              <a:t>3</a:t>
            </a:fld>
            <a:endParaRPr lang="en-US"/>
          </a:p>
        </p:txBody>
      </p:sp>
      <p:pic>
        <p:nvPicPr>
          <p:cNvPr id="7" name="Bild 4" descr="Bildschirmfoto 2015-04-12 um 16.36.48.png"/>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774629" y="1439862"/>
            <a:ext cx="4757808" cy="5011737"/>
          </a:xfrm>
          <a:prstGeom prst="rect">
            <a:avLst/>
          </a:prstGeom>
        </p:spPr>
      </p:pic>
      <p:pic>
        <p:nvPicPr>
          <p:cNvPr id="8" name="Bild 5" descr="Bildschirmfoto 2015-04-12 um 16.39.39.png"/>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7285037" y="1439862"/>
            <a:ext cx="3764030" cy="5011737"/>
          </a:xfrm>
          <a:prstGeom prst="rect">
            <a:avLst/>
          </a:prstGeom>
        </p:spPr>
      </p:pic>
    </p:spTree>
    <p:extLst>
      <p:ext uri="{BB962C8B-B14F-4D97-AF65-F5344CB8AC3E}">
        <p14:creationId xmlns:p14="http://schemas.microsoft.com/office/powerpoint/2010/main" val="276515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Live-Graph</a:t>
            </a:r>
            <a:endParaRPr lang="en-US" dirty="0"/>
          </a:p>
        </p:txBody>
      </p:sp>
      <p:sp>
        <p:nvSpPr>
          <p:cNvPr id="4" name="Date Placeholder 3"/>
          <p:cNvSpPr>
            <a:spLocks noGrp="1"/>
          </p:cNvSpPr>
          <p:nvPr>
            <p:ph type="dt" sz="half" idx="2"/>
          </p:nvPr>
        </p:nvSpPr>
        <p:spPr/>
        <p:txBody>
          <a:bodyPr/>
          <a:lstStyle/>
          <a:p>
            <a:fld id="{262E0384-A3B5-435E-8EC8-B082DFF8A029}" type="datetime1">
              <a:rPr lang="en-US" smtClean="0"/>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30</a:t>
            </a:fld>
            <a:endParaRPr lang="en-US"/>
          </a:p>
        </p:txBody>
      </p:sp>
      <p:pic>
        <p:nvPicPr>
          <p:cNvPr id="8" name="Bild 7" descr="MGrap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565" y="1211262"/>
            <a:ext cx="2703630" cy="5173663"/>
          </a:xfrm>
          <a:prstGeom prst="rect">
            <a:avLst/>
          </a:prstGeom>
        </p:spPr>
      </p:pic>
    </p:spTree>
    <p:extLst>
      <p:ext uri="{BB962C8B-B14F-4D97-AF65-F5344CB8AC3E}">
        <p14:creationId xmlns:p14="http://schemas.microsoft.com/office/powerpoint/2010/main" val="292820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Activity</a:t>
            </a:r>
            <a:r>
              <a:rPr lang="de-DE" dirty="0" smtClean="0"/>
              <a:t> Recognition</a:t>
            </a:r>
            <a:endParaRPr lang="de-DE" dirty="0"/>
          </a:p>
        </p:txBody>
      </p:sp>
      <p:sp>
        <p:nvSpPr>
          <p:cNvPr id="4" name="Datumsplatzhalter 3"/>
          <p:cNvSpPr>
            <a:spLocks noGrp="1"/>
          </p:cNvSpPr>
          <p:nvPr>
            <p:ph type="dt" sz="half" idx="2"/>
          </p:nvPr>
        </p:nvSpPr>
        <p:spPr/>
        <p:txBody>
          <a:bodyPr/>
          <a:lstStyle/>
          <a:p>
            <a:fld id="{262E0384-A3B5-435E-8EC8-B082DFF8A029}" type="datetime1">
              <a:rPr lang="en-US" smtClean="0"/>
              <a:t>4/15/2015</a:t>
            </a:fld>
            <a:endParaRPr lang="en-US"/>
          </a:p>
        </p:txBody>
      </p:sp>
      <p:sp>
        <p:nvSpPr>
          <p:cNvPr id="5" name="Foliennummernplatzhalter 4"/>
          <p:cNvSpPr>
            <a:spLocks noGrp="1"/>
          </p:cNvSpPr>
          <p:nvPr>
            <p:ph type="sldNum" sz="quarter" idx="4"/>
          </p:nvPr>
        </p:nvSpPr>
        <p:spPr/>
        <p:txBody>
          <a:bodyPr/>
          <a:lstStyle/>
          <a:p>
            <a:fld id="{860CA8AD-EDD7-4639-9B75-4CED81BEA940}" type="slidenum">
              <a:rPr lang="en-US" smtClean="0"/>
              <a:pPr/>
              <a:t>31</a:t>
            </a:fld>
            <a:endParaRPr lang="en-US"/>
          </a:p>
        </p:txBody>
      </p:sp>
      <p:pic>
        <p:nvPicPr>
          <p:cNvPr id="6" name="Bild 5" descr="MHarSetting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2361" y="1219015"/>
            <a:ext cx="2735017" cy="5233725"/>
          </a:xfrm>
          <a:prstGeom prst="rect">
            <a:avLst/>
          </a:prstGeom>
        </p:spPr>
      </p:pic>
      <p:pic>
        <p:nvPicPr>
          <p:cNvPr id="8" name="Bild 7" descr="MTrain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772" y="1219015"/>
            <a:ext cx="2750080" cy="5262549"/>
          </a:xfrm>
          <a:prstGeom prst="rect">
            <a:avLst/>
          </a:prstGeom>
        </p:spPr>
      </p:pic>
      <p:pic>
        <p:nvPicPr>
          <p:cNvPr id="9" name="Bild 8" descr="MTrainingActiviti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1813" y="1219016"/>
            <a:ext cx="2735017" cy="5233725"/>
          </a:xfrm>
          <a:prstGeom prst="rect">
            <a:avLst/>
          </a:prstGeom>
        </p:spPr>
      </p:pic>
    </p:spTree>
    <p:extLst>
      <p:ext uri="{BB962C8B-B14F-4D97-AF65-F5344CB8AC3E}">
        <p14:creationId xmlns:p14="http://schemas.microsoft.com/office/powerpoint/2010/main" val="239181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Privacy System</a:t>
            </a:r>
            <a:endParaRPr lang="en-US" dirty="0"/>
          </a:p>
        </p:txBody>
      </p:sp>
      <p:sp>
        <p:nvSpPr>
          <p:cNvPr id="4" name="Date Placeholder 3"/>
          <p:cNvSpPr>
            <a:spLocks noGrp="1"/>
          </p:cNvSpPr>
          <p:nvPr>
            <p:ph type="dt" sz="half" idx="2"/>
          </p:nvPr>
        </p:nvSpPr>
        <p:spPr/>
        <p:txBody>
          <a:bodyPr/>
          <a:lstStyle/>
          <a:p>
            <a:fld id="{262E0384-A3B5-435E-8EC8-B082DFF8A029}" type="datetime1">
              <a:rPr lang="en-US" smtClean="0"/>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32</a:t>
            </a:fld>
            <a:endParaRPr lang="en-US"/>
          </a:p>
        </p:txBody>
      </p:sp>
      <p:pic>
        <p:nvPicPr>
          <p:cNvPr id="9" name="Bild 8" descr="MPrivacyDetai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2363" y="1219016"/>
            <a:ext cx="2689673" cy="5146954"/>
          </a:xfrm>
          <a:prstGeom prst="rect">
            <a:avLst/>
          </a:prstGeom>
        </p:spPr>
      </p:pic>
    </p:spTree>
    <p:extLst>
      <p:ext uri="{BB962C8B-B14F-4D97-AF65-F5344CB8AC3E}">
        <p14:creationId xmlns:p14="http://schemas.microsoft.com/office/powerpoint/2010/main" val="31615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Speichereinstellungen</a:t>
            </a:r>
            <a:endParaRPr lang="en-US" dirty="0"/>
          </a:p>
        </p:txBody>
      </p:sp>
      <p:sp>
        <p:nvSpPr>
          <p:cNvPr id="4" name="Date Placeholder 3"/>
          <p:cNvSpPr>
            <a:spLocks noGrp="1"/>
          </p:cNvSpPr>
          <p:nvPr>
            <p:ph type="dt" sz="half" idx="2"/>
          </p:nvPr>
        </p:nvSpPr>
        <p:spPr/>
        <p:txBody>
          <a:bodyPr/>
          <a:lstStyle/>
          <a:p>
            <a:fld id="{262E0384-A3B5-435E-8EC8-B082DFF8A029}" type="datetime1">
              <a:rPr lang="en-US" smtClean="0"/>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33</a:t>
            </a:fld>
            <a:endParaRPr lang="en-US"/>
          </a:p>
        </p:txBody>
      </p:sp>
      <p:pic>
        <p:nvPicPr>
          <p:cNvPr id="6" name="Bild 5" descr="MStor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8791" y="1216986"/>
            <a:ext cx="2743400" cy="5249766"/>
          </a:xfrm>
          <a:prstGeom prst="rect">
            <a:avLst/>
          </a:prstGeom>
        </p:spPr>
      </p:pic>
      <p:pic>
        <p:nvPicPr>
          <p:cNvPr id="8" name="Bild 7" descr="MImportExpor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543" y="1219016"/>
            <a:ext cx="2946383" cy="5255208"/>
          </a:xfrm>
          <a:prstGeom prst="rect">
            <a:avLst/>
          </a:prstGeom>
        </p:spPr>
      </p:pic>
      <p:pic>
        <p:nvPicPr>
          <p:cNvPr id="9" name="Bild 8" descr="MStorageP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1802" y="1219016"/>
            <a:ext cx="2733911" cy="5231608"/>
          </a:xfrm>
          <a:prstGeom prst="rect">
            <a:avLst/>
          </a:prstGeom>
        </p:spPr>
      </p:pic>
    </p:spTree>
    <p:extLst>
      <p:ext uri="{BB962C8B-B14F-4D97-AF65-F5344CB8AC3E}">
        <p14:creationId xmlns:p14="http://schemas.microsoft.com/office/powerpoint/2010/main" val="104968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Ablauf</a:t>
            </a:r>
            <a:endParaRPr lang="en-US" dirty="0"/>
          </a:p>
        </p:txBody>
      </p:sp>
      <p:sp>
        <p:nvSpPr>
          <p:cNvPr id="4" name="Date Placeholder 3"/>
          <p:cNvSpPr>
            <a:spLocks noGrp="1"/>
          </p:cNvSpPr>
          <p:nvPr>
            <p:ph type="dt" sz="half" idx="2"/>
          </p:nvPr>
        </p:nvSpPr>
        <p:spPr/>
        <p:txBody>
          <a:bodyPr/>
          <a:lstStyle/>
          <a:p>
            <a:fld id="{A3700A15-857F-41BA-BAF9-9EA3D3612054}" type="datetime1">
              <a:rPr lang="en-US" smtClean="0"/>
              <a:t>4/15/2015</a:t>
            </a:fld>
            <a:endParaRPr lang="en-US"/>
          </a:p>
        </p:txBody>
      </p:sp>
      <p:sp>
        <p:nvSpPr>
          <p:cNvPr id="6" name="Slide Number Placeholder 5"/>
          <p:cNvSpPr>
            <a:spLocks noGrp="1"/>
          </p:cNvSpPr>
          <p:nvPr>
            <p:ph type="sldNum" sz="quarter" idx="4"/>
          </p:nvPr>
        </p:nvSpPr>
        <p:spPr/>
        <p:txBody>
          <a:bodyPr/>
          <a:lstStyle/>
          <a:p>
            <a:fld id="{860CA8AD-EDD7-4639-9B75-4CED81BEA940}" type="slidenum">
              <a:rPr lang="en-US" smtClean="0"/>
              <a:pPr/>
              <a:t>34</a:t>
            </a:fld>
            <a:endParaRPr lang="en-US"/>
          </a:p>
        </p:txBody>
      </p:sp>
      <p:sp>
        <p:nvSpPr>
          <p:cNvPr id="7" name="Chevron 6"/>
          <p:cNvSpPr/>
          <p:nvPr/>
        </p:nvSpPr>
        <p:spPr bwMode="auto">
          <a:xfrm>
            <a:off x="789008" y="3268662"/>
            <a:ext cx="2743200" cy="685800"/>
          </a:xfrm>
          <a:prstGeom prst="chevron">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err="1" smtClean="0">
                <a:gradFill>
                  <a:gsLst>
                    <a:gs pos="0">
                      <a:srgbClr val="FFFFFF"/>
                    </a:gs>
                    <a:gs pos="100000">
                      <a:srgbClr val="FFFFFF"/>
                    </a:gs>
                  </a:gsLst>
                  <a:lin ang="5400000" scaled="0"/>
                </a:gradFill>
                <a:ea typeface="Segoe UI" pitchFamily="34" charset="0"/>
                <a:cs typeface="Segoe UI" pitchFamily="34" charset="0"/>
              </a:rPr>
              <a:t>Aufgabe</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8" name="Chevron 7"/>
          <p:cNvSpPr/>
          <p:nvPr/>
        </p:nvSpPr>
        <p:spPr bwMode="auto">
          <a:xfrm>
            <a:off x="3379808" y="3268662"/>
            <a:ext cx="2743200" cy="685800"/>
          </a:xfrm>
          <a:prstGeom prst="chevron">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err="1" smtClean="0">
                <a:gradFill>
                  <a:gsLst>
                    <a:gs pos="0">
                      <a:srgbClr val="FFFFFF"/>
                    </a:gs>
                    <a:gs pos="100000">
                      <a:srgbClr val="FFFFFF"/>
                    </a:gs>
                  </a:gsLst>
                  <a:lin ang="5400000" scaled="0"/>
                </a:gradFill>
                <a:ea typeface="Segoe UI" pitchFamily="34" charset="0"/>
                <a:cs typeface="Segoe UI" pitchFamily="34" charset="0"/>
              </a:rPr>
              <a:t>Entwicklung</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9" name="Chevron 8"/>
          <p:cNvSpPr/>
          <p:nvPr/>
        </p:nvSpPr>
        <p:spPr bwMode="auto">
          <a:xfrm>
            <a:off x="5970608" y="3268662"/>
            <a:ext cx="2743200" cy="685800"/>
          </a:xfrm>
          <a:prstGeom prst="chevron">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err="1" smtClean="0">
                <a:gradFill>
                  <a:gsLst>
                    <a:gs pos="0">
                      <a:srgbClr val="FFFFFF"/>
                    </a:gs>
                    <a:gs pos="100000">
                      <a:srgbClr val="FFFFFF"/>
                    </a:gs>
                  </a:gsLst>
                  <a:lin ang="5400000" scaled="0"/>
                </a:gradFill>
                <a:ea typeface="Segoe UI" pitchFamily="34" charset="0"/>
                <a:cs typeface="Segoe UI" pitchFamily="34" charset="0"/>
              </a:rPr>
              <a:t>Ergebnis</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0" name="Chevron 9"/>
          <p:cNvSpPr/>
          <p:nvPr/>
        </p:nvSpPr>
        <p:spPr bwMode="auto">
          <a:xfrm>
            <a:off x="8580437" y="3268662"/>
            <a:ext cx="2743200" cy="685800"/>
          </a:xfrm>
          <a:prstGeom prst="chevron">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smtClean="0">
                <a:gradFill>
                  <a:gsLst>
                    <a:gs pos="0">
                      <a:srgbClr val="FFFFFF"/>
                    </a:gs>
                    <a:gs pos="100000">
                      <a:srgbClr val="FFFFFF"/>
                    </a:gs>
                  </a:gsLst>
                  <a:lin ang="5400000" scaled="0"/>
                </a:gradFill>
                <a:ea typeface="Segoe UI" pitchFamily="34" charset="0"/>
                <a:cs typeface="Segoe UI" pitchFamily="34" charset="0"/>
              </a:rPr>
              <a:t>Demo</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1" name="Chevron 10"/>
          <p:cNvSpPr/>
          <p:nvPr/>
        </p:nvSpPr>
        <p:spPr bwMode="auto">
          <a:xfrm>
            <a:off x="8595098" y="3268662"/>
            <a:ext cx="2743200" cy="685800"/>
          </a:xfrm>
          <a:prstGeom prst="chevron">
            <a:avLst/>
          </a:prstGeom>
          <a:solidFill>
            <a:srgbClr val="00188F"/>
          </a:solidFill>
          <a:ln>
            <a:noFill/>
            <a:headEnd type="none" w="med" len="med"/>
            <a:tailEnd type="none" w="med" len="med"/>
          </a:ln>
          <a:effectLst>
            <a:glow rad="228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smtClean="0">
                <a:gradFill>
                  <a:gsLst>
                    <a:gs pos="0">
                      <a:srgbClr val="FFFFFF"/>
                    </a:gs>
                    <a:gs pos="100000">
                      <a:srgbClr val="FFFFFF"/>
                    </a:gs>
                  </a:gsLst>
                  <a:lin ang="5400000" scaled="0"/>
                </a:gradFill>
                <a:ea typeface="Segoe UI" pitchFamily="34" charset="0"/>
                <a:cs typeface="Segoe UI" pitchFamily="34" charset="0"/>
              </a:rPr>
              <a:t>Demo</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969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Entwicklung</a:t>
            </a:r>
            <a:r>
              <a:rPr lang="en-US" dirty="0" smtClean="0"/>
              <a:t> – </a:t>
            </a:r>
            <a:r>
              <a:rPr lang="en-US" dirty="0" err="1" smtClean="0"/>
              <a:t>Fakten</a:t>
            </a:r>
            <a:endParaRPr lang="en-US" dirty="0"/>
          </a:p>
        </p:txBody>
      </p:sp>
      <p:sp>
        <p:nvSpPr>
          <p:cNvPr id="3" name="Content Placeholder 2"/>
          <p:cNvSpPr>
            <a:spLocks noGrp="1"/>
          </p:cNvSpPr>
          <p:nvPr>
            <p:ph sz="quarter" idx="15"/>
          </p:nvPr>
        </p:nvSpPr>
        <p:spPr/>
        <p:txBody>
          <a:bodyPr/>
          <a:lstStyle/>
          <a:p>
            <a:pPr lvl="2"/>
            <a:r>
              <a:rPr lang="de-DE" dirty="0" smtClean="0"/>
              <a:t>17 Android Mobiltelefone</a:t>
            </a:r>
          </a:p>
          <a:p>
            <a:pPr lvl="2"/>
            <a:r>
              <a:rPr lang="en-US" dirty="0" smtClean="0"/>
              <a:t>13 </a:t>
            </a:r>
            <a:r>
              <a:rPr lang="en-US" dirty="0" err="1" smtClean="0"/>
              <a:t>Sensoren</a:t>
            </a:r>
            <a:r>
              <a:rPr lang="en-US" dirty="0" smtClean="0"/>
              <a:t> (3 </a:t>
            </a:r>
            <a:r>
              <a:rPr lang="en-US" dirty="0" err="1" smtClean="0"/>
              <a:t>davon</a:t>
            </a:r>
            <a:r>
              <a:rPr lang="en-US" dirty="0" smtClean="0"/>
              <a:t> Bluetooth)</a:t>
            </a:r>
          </a:p>
          <a:p>
            <a:pPr lvl="2"/>
            <a:r>
              <a:rPr lang="en-US" dirty="0" smtClean="0"/>
              <a:t>~ 1500 </a:t>
            </a:r>
            <a:r>
              <a:rPr lang="en-US" dirty="0" err="1" smtClean="0"/>
              <a:t>Tassen</a:t>
            </a:r>
            <a:r>
              <a:rPr lang="en-US" dirty="0" smtClean="0"/>
              <a:t> </a:t>
            </a:r>
            <a:r>
              <a:rPr lang="en-US" dirty="0" err="1" smtClean="0"/>
              <a:t>Kaffee</a:t>
            </a:r>
            <a:endParaRPr lang="en-US" dirty="0" smtClean="0"/>
          </a:p>
          <a:p>
            <a:pPr lvl="2"/>
            <a:r>
              <a:rPr lang="en-US" dirty="0" smtClean="0"/>
              <a:t>~ 170 </a:t>
            </a:r>
            <a:r>
              <a:rPr lang="en-US" dirty="0" err="1" smtClean="0"/>
              <a:t>Stunden</a:t>
            </a:r>
            <a:r>
              <a:rPr lang="en-US" dirty="0" smtClean="0"/>
              <a:t> Meetings pro Person</a:t>
            </a:r>
          </a:p>
          <a:p>
            <a:pPr lvl="2"/>
            <a:r>
              <a:rPr lang="en-US" dirty="0" smtClean="0"/>
              <a:t>&gt; 800 Commits</a:t>
            </a:r>
          </a:p>
          <a:p>
            <a:pPr lvl="2"/>
            <a:r>
              <a:rPr lang="en-US" dirty="0" smtClean="0"/>
              <a:t>~ 40000 </a:t>
            </a:r>
            <a:r>
              <a:rPr lang="en-US" dirty="0" err="1" smtClean="0"/>
              <a:t>Zeilen</a:t>
            </a:r>
            <a:r>
              <a:rPr lang="en-US" dirty="0" smtClean="0"/>
              <a:t> Code</a:t>
            </a:r>
          </a:p>
          <a:p>
            <a:pPr lvl="2"/>
            <a:r>
              <a:rPr lang="en-US" dirty="0" smtClean="0"/>
              <a:t>~ 4560 </a:t>
            </a:r>
            <a:r>
              <a:rPr lang="en-US" dirty="0" err="1" smtClean="0"/>
              <a:t>Stunden</a:t>
            </a:r>
            <a:endParaRPr lang="en-US" dirty="0"/>
          </a:p>
        </p:txBody>
      </p:sp>
      <p:sp>
        <p:nvSpPr>
          <p:cNvPr id="4" name="Date Placeholder 3"/>
          <p:cNvSpPr>
            <a:spLocks noGrp="1"/>
          </p:cNvSpPr>
          <p:nvPr>
            <p:ph type="dt" sz="half" idx="2"/>
          </p:nvPr>
        </p:nvSpPr>
        <p:spPr/>
        <p:txBody>
          <a:bodyPr/>
          <a:lstStyle/>
          <a:p>
            <a:fld id="{262E0384-A3B5-435E-8EC8-B082DFF8A029}" type="datetime1">
              <a:rPr lang="en-US" smtClean="0"/>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35</a:t>
            </a:fld>
            <a:endParaRPr lang="en-US"/>
          </a:p>
        </p:txBody>
      </p:sp>
    </p:spTree>
    <p:extLst>
      <p:ext uri="{BB962C8B-B14F-4D97-AF65-F5344CB8AC3E}">
        <p14:creationId xmlns:p14="http://schemas.microsoft.com/office/powerpoint/2010/main" val="210328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Verwendete Werkzeuge</a:t>
            </a:r>
            <a:endParaRPr lang="de-DE" dirty="0"/>
          </a:p>
        </p:txBody>
      </p:sp>
      <p:sp>
        <p:nvSpPr>
          <p:cNvPr id="3" name="Inhaltsplatzhalter 2"/>
          <p:cNvSpPr>
            <a:spLocks noGrp="1"/>
          </p:cNvSpPr>
          <p:nvPr>
            <p:ph sz="quarter" idx="15"/>
          </p:nvPr>
        </p:nvSpPr>
        <p:spPr/>
        <p:txBody>
          <a:bodyPr/>
          <a:lstStyle/>
          <a:p>
            <a:pPr lvl="2"/>
            <a:r>
              <a:rPr lang="de-DE" dirty="0" err="1" smtClean="0"/>
              <a:t>Scrum</a:t>
            </a:r>
            <a:endParaRPr lang="de-DE" dirty="0" smtClean="0"/>
          </a:p>
          <a:p>
            <a:pPr lvl="2"/>
            <a:r>
              <a:rPr lang="de-DE" dirty="0" err="1" smtClean="0"/>
              <a:t>Jira</a:t>
            </a:r>
            <a:r>
              <a:rPr lang="de-DE" dirty="0" smtClean="0"/>
              <a:t> (</a:t>
            </a:r>
            <a:r>
              <a:rPr lang="de-DE" dirty="0" err="1" smtClean="0"/>
              <a:t>Issue</a:t>
            </a:r>
            <a:r>
              <a:rPr lang="de-DE" dirty="0" smtClean="0"/>
              <a:t> Tracking)</a:t>
            </a:r>
          </a:p>
          <a:p>
            <a:pPr lvl="2"/>
            <a:r>
              <a:rPr lang="de-DE" dirty="0" err="1" smtClean="0"/>
              <a:t>Confluence</a:t>
            </a:r>
            <a:r>
              <a:rPr lang="de-DE" dirty="0" smtClean="0"/>
              <a:t> (Wiki)</a:t>
            </a:r>
          </a:p>
          <a:p>
            <a:pPr lvl="2"/>
            <a:r>
              <a:rPr lang="de-DE" dirty="0" smtClean="0"/>
              <a:t>Eclipse </a:t>
            </a:r>
          </a:p>
          <a:p>
            <a:pPr lvl="2"/>
            <a:r>
              <a:rPr lang="de-DE" dirty="0" smtClean="0"/>
              <a:t>Android Studio</a:t>
            </a:r>
          </a:p>
          <a:p>
            <a:pPr lvl="2"/>
            <a:r>
              <a:rPr lang="de-DE" smtClean="0"/>
              <a:t>Sourcetree</a:t>
            </a:r>
            <a:endParaRPr lang="de-DE" dirty="0" smtClean="0"/>
          </a:p>
          <a:p>
            <a:pPr lvl="2"/>
            <a:r>
              <a:rPr lang="de-DE" dirty="0" smtClean="0"/>
              <a:t>Skype</a:t>
            </a:r>
            <a:endParaRPr lang="de-DE" dirty="0"/>
          </a:p>
          <a:p>
            <a:pPr lvl="2"/>
            <a:r>
              <a:rPr lang="de-DE" dirty="0" err="1" smtClean="0"/>
              <a:t>Git</a:t>
            </a:r>
            <a:endParaRPr lang="de-DE" dirty="0" smtClean="0"/>
          </a:p>
          <a:p>
            <a:pPr lvl="2"/>
            <a:endParaRPr lang="de-DE" dirty="0"/>
          </a:p>
          <a:p>
            <a:pPr lvl="2"/>
            <a:endParaRPr lang="de-DE" dirty="0" smtClean="0"/>
          </a:p>
        </p:txBody>
      </p:sp>
      <p:sp>
        <p:nvSpPr>
          <p:cNvPr id="4" name="Datumsplatzhalter 3"/>
          <p:cNvSpPr>
            <a:spLocks noGrp="1"/>
          </p:cNvSpPr>
          <p:nvPr>
            <p:ph type="dt" sz="half" idx="2"/>
          </p:nvPr>
        </p:nvSpPr>
        <p:spPr/>
        <p:txBody>
          <a:bodyPr/>
          <a:lstStyle/>
          <a:p>
            <a:fld id="{262E0384-A3B5-435E-8EC8-B082DFF8A029}" type="datetime1">
              <a:rPr lang="en-US" smtClean="0"/>
              <a:t>4/15/2015</a:t>
            </a:fld>
            <a:endParaRPr lang="en-US"/>
          </a:p>
        </p:txBody>
      </p:sp>
      <p:sp>
        <p:nvSpPr>
          <p:cNvPr id="5" name="Foliennummernplatzhalter 4"/>
          <p:cNvSpPr>
            <a:spLocks noGrp="1"/>
          </p:cNvSpPr>
          <p:nvPr>
            <p:ph type="sldNum" sz="quarter" idx="4"/>
          </p:nvPr>
        </p:nvSpPr>
        <p:spPr/>
        <p:txBody>
          <a:bodyPr/>
          <a:lstStyle/>
          <a:p>
            <a:fld id="{860CA8AD-EDD7-4639-9B75-4CED81BEA940}" type="slidenum">
              <a:rPr lang="en-US" smtClean="0"/>
              <a:pPr/>
              <a:t>36</a:t>
            </a:fld>
            <a:endParaRPr lang="en-US"/>
          </a:p>
        </p:txBody>
      </p:sp>
    </p:spTree>
    <p:extLst>
      <p:ext uri="{BB962C8B-B14F-4D97-AF65-F5344CB8AC3E}">
        <p14:creationId xmlns:p14="http://schemas.microsoft.com/office/powerpoint/2010/main" val="173952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Garment OS Team</a:t>
            </a:r>
            <a:endParaRPr lang="en-US" dirty="0"/>
          </a:p>
        </p:txBody>
      </p:sp>
      <p:sp>
        <p:nvSpPr>
          <p:cNvPr id="4" name="Date Placeholder 3"/>
          <p:cNvSpPr>
            <a:spLocks noGrp="1"/>
          </p:cNvSpPr>
          <p:nvPr>
            <p:ph type="dt" sz="half" idx="2"/>
          </p:nvPr>
        </p:nvSpPr>
        <p:spPr/>
        <p:txBody>
          <a:bodyPr/>
          <a:lstStyle/>
          <a:p>
            <a:fld id="{7A7A99F9-2694-40A8-8FA6-2D91D75F9555}" type="datetime1">
              <a:rPr lang="en-US" smtClean="0"/>
              <a:t>4/15/2015</a:t>
            </a:fld>
            <a:endParaRPr lang="en-US"/>
          </a:p>
        </p:txBody>
      </p:sp>
      <p:sp>
        <p:nvSpPr>
          <p:cNvPr id="6" name="Slide Number Placeholder 5"/>
          <p:cNvSpPr>
            <a:spLocks noGrp="1"/>
          </p:cNvSpPr>
          <p:nvPr>
            <p:ph type="sldNum" sz="quarter" idx="4"/>
          </p:nvPr>
        </p:nvSpPr>
        <p:spPr/>
        <p:txBody>
          <a:bodyPr/>
          <a:lstStyle/>
          <a:p>
            <a:fld id="{860CA8AD-EDD7-4639-9B75-4CED81BEA940}" type="slidenum">
              <a:rPr lang="en-US" smtClean="0"/>
              <a:pPr/>
              <a:t>37</a:t>
            </a:fld>
            <a:endParaRPr lang="en-US"/>
          </a:p>
        </p:txBody>
      </p:sp>
      <p:sp>
        <p:nvSpPr>
          <p:cNvPr id="5" name="TextBox 4"/>
          <p:cNvSpPr txBox="1"/>
          <p:nvPr/>
        </p:nvSpPr>
        <p:spPr>
          <a:xfrm>
            <a:off x="808037" y="5818396"/>
            <a:ext cx="10469910" cy="707886"/>
          </a:xfrm>
          <a:prstGeom prst="rect">
            <a:avLst/>
          </a:prstGeom>
          <a:noFill/>
        </p:spPr>
        <p:txBody>
          <a:bodyPr wrap="square" rtlCol="0">
            <a:spAutoFit/>
          </a:bodyPr>
          <a:lstStyle/>
          <a:p>
            <a:pPr algn="ctr"/>
            <a:r>
              <a:rPr lang="en-US" sz="2000" dirty="0" err="1">
                <a:gradFill>
                  <a:gsLst>
                    <a:gs pos="0">
                      <a:schemeClr val="tx1">
                        <a:lumMod val="75000"/>
                        <a:lumOff val="25000"/>
                      </a:schemeClr>
                    </a:gs>
                    <a:gs pos="100000">
                      <a:schemeClr val="tx1">
                        <a:lumMod val="75000"/>
                        <a:lumOff val="25000"/>
                      </a:schemeClr>
                    </a:gs>
                  </a:gsLst>
                  <a:lin ang="5400000" scaled="0"/>
                </a:gradFill>
              </a:rPr>
              <a:t>Velihan</a:t>
            </a:r>
            <a:r>
              <a:rPr lang="en-US" sz="2000" dirty="0">
                <a:gradFill>
                  <a:gsLst>
                    <a:gs pos="0">
                      <a:schemeClr val="tx1">
                        <a:lumMod val="75000"/>
                        <a:lumOff val="25000"/>
                      </a:schemeClr>
                    </a:gs>
                    <a:gs pos="100000">
                      <a:schemeClr val="tx1">
                        <a:lumMod val="75000"/>
                        <a:lumOff val="25000"/>
                      </a:schemeClr>
                    </a:gs>
                  </a:gsLst>
                  <a:lin ang="5400000" scaled="0"/>
                </a:gradFill>
              </a:rPr>
              <a:t> </a:t>
            </a:r>
            <a:r>
              <a:rPr lang="en-US" sz="2000" dirty="0" err="1">
                <a:gradFill>
                  <a:gsLst>
                    <a:gs pos="0">
                      <a:schemeClr val="tx1">
                        <a:lumMod val="75000"/>
                        <a:lumOff val="25000"/>
                      </a:schemeClr>
                    </a:gs>
                    <a:gs pos="100000">
                      <a:schemeClr val="tx1">
                        <a:lumMod val="75000"/>
                        <a:lumOff val="25000"/>
                      </a:schemeClr>
                    </a:gs>
                  </a:gsLst>
                  <a:lin ang="5400000" scaled="0"/>
                </a:gradFill>
              </a:rPr>
              <a:t>Bulut</a:t>
            </a:r>
            <a:r>
              <a:rPr lang="en-US" sz="2000" dirty="0">
                <a:gradFill>
                  <a:gsLst>
                    <a:gs pos="0">
                      <a:schemeClr val="tx1">
                        <a:lumMod val="75000"/>
                        <a:lumOff val="25000"/>
                      </a:schemeClr>
                    </a:gs>
                    <a:gs pos="100000">
                      <a:schemeClr val="tx1">
                        <a:lumMod val="75000"/>
                        <a:lumOff val="25000"/>
                      </a:schemeClr>
                    </a:gs>
                  </a:gsLst>
                  <a:lin ang="5400000" scaled="0"/>
                </a:gradFill>
              </a:rPr>
              <a:t>, Tobias Linn, Manuel Lorenz, Tamara Müller, Sophie </a:t>
            </a:r>
            <a:r>
              <a:rPr lang="en-US" sz="2000" dirty="0" err="1">
                <a:gradFill>
                  <a:gsLst>
                    <a:gs pos="0">
                      <a:schemeClr val="tx1">
                        <a:lumMod val="75000"/>
                        <a:lumOff val="25000"/>
                      </a:schemeClr>
                    </a:gs>
                    <a:gs pos="100000">
                      <a:schemeClr val="tx1">
                        <a:lumMod val="75000"/>
                        <a:lumOff val="25000"/>
                      </a:schemeClr>
                    </a:gs>
                  </a:gsLst>
                  <a:lin ang="5400000" scaled="0"/>
                </a:gradFill>
              </a:rPr>
              <a:t>Ogando</a:t>
            </a:r>
            <a:endParaRPr lang="en-US" sz="2000" dirty="0">
              <a:gradFill>
                <a:gsLst>
                  <a:gs pos="0">
                    <a:schemeClr val="tx1">
                      <a:lumMod val="75000"/>
                      <a:lumOff val="25000"/>
                    </a:schemeClr>
                  </a:gs>
                  <a:gs pos="100000">
                    <a:schemeClr val="tx1">
                      <a:lumMod val="75000"/>
                      <a:lumOff val="25000"/>
                    </a:schemeClr>
                  </a:gs>
                </a:gsLst>
                <a:lin ang="5400000" scaled="0"/>
              </a:gradFill>
            </a:endParaRPr>
          </a:p>
          <a:p>
            <a:pPr algn="ctr"/>
            <a:r>
              <a:rPr lang="en-US" sz="2000" dirty="0" err="1">
                <a:gradFill>
                  <a:gsLst>
                    <a:gs pos="0">
                      <a:schemeClr val="tx1">
                        <a:lumMod val="75000"/>
                        <a:lumOff val="25000"/>
                      </a:schemeClr>
                    </a:gs>
                    <a:gs pos="100000">
                      <a:schemeClr val="tx1">
                        <a:lumMod val="75000"/>
                        <a:lumOff val="25000"/>
                      </a:schemeClr>
                    </a:gs>
                  </a:gsLst>
                  <a:lin ang="5400000" scaled="0"/>
                </a:gradFill>
              </a:rPr>
              <a:t>Vincenz</a:t>
            </a:r>
            <a:r>
              <a:rPr lang="en-US" sz="2000" dirty="0">
                <a:gradFill>
                  <a:gsLst>
                    <a:gs pos="0">
                      <a:schemeClr val="tx1">
                        <a:lumMod val="75000"/>
                        <a:lumOff val="25000"/>
                      </a:schemeClr>
                    </a:gs>
                    <a:gs pos="100000">
                      <a:schemeClr val="tx1">
                        <a:lumMod val="75000"/>
                        <a:lumOff val="25000"/>
                      </a:schemeClr>
                    </a:gs>
                  </a:gsLst>
                  <a:lin ang="5400000" scaled="0"/>
                </a:gradFill>
              </a:rPr>
              <a:t> </a:t>
            </a:r>
            <a:r>
              <a:rPr lang="en-US" sz="2000" dirty="0" err="1">
                <a:gradFill>
                  <a:gsLst>
                    <a:gs pos="0">
                      <a:schemeClr val="tx1">
                        <a:lumMod val="75000"/>
                        <a:lumOff val="25000"/>
                      </a:schemeClr>
                    </a:gs>
                    <a:gs pos="100000">
                      <a:schemeClr val="tx1">
                        <a:lumMod val="75000"/>
                        <a:lumOff val="25000"/>
                      </a:schemeClr>
                    </a:gs>
                  </a:gsLst>
                  <a:lin ang="5400000" scaled="0"/>
                </a:gradFill>
              </a:rPr>
              <a:t>Pauly</a:t>
            </a:r>
            <a:r>
              <a:rPr lang="en-US" sz="2000" dirty="0">
                <a:gradFill>
                  <a:gsLst>
                    <a:gs pos="0">
                      <a:schemeClr val="tx1">
                        <a:lumMod val="75000"/>
                        <a:lumOff val="25000"/>
                      </a:schemeClr>
                    </a:gs>
                    <a:gs pos="100000">
                      <a:schemeClr val="tx1">
                        <a:lumMod val="75000"/>
                        <a:lumOff val="25000"/>
                      </a:schemeClr>
                    </a:gs>
                  </a:gsLst>
                  <a:lin ang="5400000" scaled="0"/>
                </a:gradFill>
              </a:rPr>
              <a:t>, Ferdinand </a:t>
            </a:r>
            <a:r>
              <a:rPr lang="en-US" sz="2000" dirty="0" err="1">
                <a:gradFill>
                  <a:gsLst>
                    <a:gs pos="0">
                      <a:schemeClr val="tx1">
                        <a:lumMod val="75000"/>
                        <a:lumOff val="25000"/>
                      </a:schemeClr>
                    </a:gs>
                    <a:gs pos="100000">
                      <a:schemeClr val="tx1">
                        <a:lumMod val="75000"/>
                        <a:lumOff val="25000"/>
                      </a:schemeClr>
                    </a:gs>
                  </a:gsLst>
                  <a:lin ang="5400000" scaled="0"/>
                </a:gradFill>
              </a:rPr>
              <a:t>Pfähler</a:t>
            </a:r>
            <a:r>
              <a:rPr lang="en-US" sz="2000" dirty="0">
                <a:gradFill>
                  <a:gsLst>
                    <a:gs pos="0">
                      <a:schemeClr val="tx1">
                        <a:lumMod val="75000"/>
                        <a:lumOff val="25000"/>
                      </a:schemeClr>
                    </a:gs>
                    <a:gs pos="100000">
                      <a:schemeClr val="tx1">
                        <a:lumMod val="75000"/>
                        <a:lumOff val="25000"/>
                      </a:schemeClr>
                    </a:gs>
                  </a:gsLst>
                  <a:lin ang="5400000" scaled="0"/>
                </a:gradFill>
              </a:rPr>
              <a:t>, Martin Root, Oliver Röhrdanz, Lucas </a:t>
            </a:r>
            <a:r>
              <a:rPr lang="en-US" sz="2000" dirty="0" err="1">
                <a:gradFill>
                  <a:gsLst>
                    <a:gs pos="0">
                      <a:schemeClr val="tx1">
                        <a:lumMod val="75000"/>
                        <a:lumOff val="25000"/>
                      </a:schemeClr>
                    </a:gs>
                    <a:gs pos="100000">
                      <a:schemeClr val="tx1">
                        <a:lumMod val="75000"/>
                        <a:lumOff val="25000"/>
                      </a:schemeClr>
                    </a:gs>
                  </a:gsLst>
                  <a:lin ang="5400000" scaled="0"/>
                </a:gradFill>
              </a:rPr>
              <a:t>Röhrle</a:t>
            </a:r>
            <a:endParaRPr lang="en-US" sz="2000" dirty="0" smtClean="0">
              <a:gradFill>
                <a:gsLst>
                  <a:gs pos="0">
                    <a:schemeClr val="tx1">
                      <a:lumMod val="75000"/>
                      <a:lumOff val="25000"/>
                    </a:schemeClr>
                  </a:gs>
                  <a:gs pos="100000">
                    <a:schemeClr val="tx1">
                      <a:lumMod val="75000"/>
                      <a:lumOff val="25000"/>
                    </a:schemeClr>
                  </a:gs>
                </a:gsLst>
                <a:lin ang="5400000" scaled="0"/>
              </a:gradFill>
            </a:endParaRPr>
          </a:p>
        </p:txBody>
      </p:sp>
      <p:pic>
        <p:nvPicPr>
          <p:cNvPr id="10" name="Bild 9" descr="IMG_20150415_12483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1840" y="1323169"/>
            <a:ext cx="5731465" cy="4298599"/>
          </a:xfrm>
          <a:prstGeom prst="rect">
            <a:avLst/>
          </a:prstGeom>
        </p:spPr>
      </p:pic>
    </p:spTree>
    <p:extLst>
      <p:ext uri="{BB962C8B-B14F-4D97-AF65-F5344CB8AC3E}">
        <p14:creationId xmlns:p14="http://schemas.microsoft.com/office/powerpoint/2010/main" val="134275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Ablauf</a:t>
            </a:r>
            <a:endParaRPr lang="en-US" dirty="0"/>
          </a:p>
        </p:txBody>
      </p:sp>
      <p:sp>
        <p:nvSpPr>
          <p:cNvPr id="4" name="Date Placeholder 3"/>
          <p:cNvSpPr>
            <a:spLocks noGrp="1"/>
          </p:cNvSpPr>
          <p:nvPr>
            <p:ph type="dt" sz="half" idx="2"/>
          </p:nvPr>
        </p:nvSpPr>
        <p:spPr/>
        <p:txBody>
          <a:bodyPr/>
          <a:lstStyle/>
          <a:p>
            <a:fld id="{18FDA06A-BD22-4854-A3D8-6EF9F0932741}" type="datetime1">
              <a:rPr lang="en-US" smtClean="0"/>
              <a:t>4/15/2015</a:t>
            </a:fld>
            <a:endParaRPr lang="en-US"/>
          </a:p>
        </p:txBody>
      </p:sp>
      <p:sp>
        <p:nvSpPr>
          <p:cNvPr id="6" name="Slide Number Placeholder 5"/>
          <p:cNvSpPr>
            <a:spLocks noGrp="1"/>
          </p:cNvSpPr>
          <p:nvPr>
            <p:ph type="sldNum" sz="quarter" idx="4"/>
          </p:nvPr>
        </p:nvSpPr>
        <p:spPr/>
        <p:txBody>
          <a:bodyPr/>
          <a:lstStyle/>
          <a:p>
            <a:fld id="{860CA8AD-EDD7-4639-9B75-4CED81BEA940}" type="slidenum">
              <a:rPr lang="en-US" smtClean="0"/>
              <a:pPr/>
              <a:t>38</a:t>
            </a:fld>
            <a:endParaRPr lang="en-US"/>
          </a:p>
        </p:txBody>
      </p:sp>
      <p:sp>
        <p:nvSpPr>
          <p:cNvPr id="7" name="Chevron 6"/>
          <p:cNvSpPr/>
          <p:nvPr/>
        </p:nvSpPr>
        <p:spPr bwMode="auto">
          <a:xfrm>
            <a:off x="789008" y="3268662"/>
            <a:ext cx="2743200" cy="685800"/>
          </a:xfrm>
          <a:prstGeom prst="chevron">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err="1" smtClean="0">
                <a:gradFill>
                  <a:gsLst>
                    <a:gs pos="0">
                      <a:srgbClr val="FFFFFF"/>
                    </a:gs>
                    <a:gs pos="100000">
                      <a:srgbClr val="FFFFFF"/>
                    </a:gs>
                  </a:gsLst>
                  <a:lin ang="5400000" scaled="0"/>
                </a:gradFill>
                <a:ea typeface="Segoe UI" pitchFamily="34" charset="0"/>
                <a:cs typeface="Segoe UI" pitchFamily="34" charset="0"/>
              </a:rPr>
              <a:t>Aufgabe</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8" name="Chevron 7"/>
          <p:cNvSpPr/>
          <p:nvPr/>
        </p:nvSpPr>
        <p:spPr bwMode="auto">
          <a:xfrm>
            <a:off x="3379808" y="3268662"/>
            <a:ext cx="2743200" cy="685800"/>
          </a:xfrm>
          <a:prstGeom prst="chevron">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err="1" smtClean="0">
                <a:gradFill>
                  <a:gsLst>
                    <a:gs pos="0">
                      <a:srgbClr val="FFFFFF"/>
                    </a:gs>
                    <a:gs pos="100000">
                      <a:srgbClr val="FFFFFF"/>
                    </a:gs>
                  </a:gsLst>
                  <a:lin ang="5400000" scaled="0"/>
                </a:gradFill>
                <a:ea typeface="Segoe UI" pitchFamily="34" charset="0"/>
                <a:cs typeface="Segoe UI" pitchFamily="34" charset="0"/>
              </a:rPr>
              <a:t>Entwicklung</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9" name="Chevron 8"/>
          <p:cNvSpPr/>
          <p:nvPr/>
        </p:nvSpPr>
        <p:spPr bwMode="auto">
          <a:xfrm>
            <a:off x="5970608" y="3268662"/>
            <a:ext cx="2743200" cy="685800"/>
          </a:xfrm>
          <a:prstGeom prst="chevron">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err="1" smtClean="0">
                <a:gradFill>
                  <a:gsLst>
                    <a:gs pos="0">
                      <a:srgbClr val="FFFFFF"/>
                    </a:gs>
                    <a:gs pos="100000">
                      <a:srgbClr val="FFFFFF"/>
                    </a:gs>
                  </a:gsLst>
                  <a:lin ang="5400000" scaled="0"/>
                </a:gradFill>
                <a:ea typeface="Segoe UI" pitchFamily="34" charset="0"/>
                <a:cs typeface="Segoe UI" pitchFamily="34" charset="0"/>
              </a:rPr>
              <a:t>Ergebnis</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0" name="Chevron 9"/>
          <p:cNvSpPr/>
          <p:nvPr/>
        </p:nvSpPr>
        <p:spPr bwMode="auto">
          <a:xfrm>
            <a:off x="8580437" y="3268662"/>
            <a:ext cx="2743200" cy="685800"/>
          </a:xfrm>
          <a:prstGeom prst="chevron">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smtClean="0">
                <a:gradFill>
                  <a:gsLst>
                    <a:gs pos="0">
                      <a:srgbClr val="FFFFFF"/>
                    </a:gs>
                    <a:gs pos="100000">
                      <a:srgbClr val="FFFFFF"/>
                    </a:gs>
                  </a:gsLst>
                  <a:lin ang="5400000" scaled="0"/>
                </a:gradFill>
                <a:ea typeface="Segoe UI" pitchFamily="34" charset="0"/>
                <a:cs typeface="Segoe UI" pitchFamily="34" charset="0"/>
              </a:rPr>
              <a:t>Demo</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641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Ablauf</a:t>
            </a:r>
            <a:endParaRPr lang="en-US" dirty="0"/>
          </a:p>
        </p:txBody>
      </p:sp>
      <p:sp>
        <p:nvSpPr>
          <p:cNvPr id="4" name="Date Placeholder 3"/>
          <p:cNvSpPr>
            <a:spLocks noGrp="1"/>
          </p:cNvSpPr>
          <p:nvPr>
            <p:ph type="dt" sz="half" idx="2"/>
          </p:nvPr>
        </p:nvSpPr>
        <p:spPr/>
        <p:txBody>
          <a:bodyPr/>
          <a:lstStyle/>
          <a:p>
            <a:fld id="{2CFFB232-C913-4698-9484-6733B351FC0D}" type="datetime1">
              <a:rPr lang="en-US" smtClean="0"/>
              <a:t>4/15/2015</a:t>
            </a:fld>
            <a:endParaRPr lang="en-US"/>
          </a:p>
        </p:txBody>
      </p:sp>
      <p:sp>
        <p:nvSpPr>
          <p:cNvPr id="6" name="Slide Number Placeholder 5"/>
          <p:cNvSpPr>
            <a:spLocks noGrp="1"/>
          </p:cNvSpPr>
          <p:nvPr>
            <p:ph type="sldNum" sz="quarter" idx="4"/>
          </p:nvPr>
        </p:nvSpPr>
        <p:spPr/>
        <p:txBody>
          <a:bodyPr/>
          <a:lstStyle/>
          <a:p>
            <a:fld id="{860CA8AD-EDD7-4639-9B75-4CED81BEA940}" type="slidenum">
              <a:rPr lang="en-US" smtClean="0"/>
              <a:pPr/>
              <a:t>4</a:t>
            </a:fld>
            <a:endParaRPr lang="en-US"/>
          </a:p>
        </p:txBody>
      </p:sp>
      <p:sp>
        <p:nvSpPr>
          <p:cNvPr id="7" name="Chevron 6"/>
          <p:cNvSpPr/>
          <p:nvPr/>
        </p:nvSpPr>
        <p:spPr bwMode="auto">
          <a:xfrm>
            <a:off x="789008" y="3268662"/>
            <a:ext cx="2743200" cy="685800"/>
          </a:xfrm>
          <a:prstGeom prst="chevron">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err="1" smtClean="0">
                <a:gradFill>
                  <a:gsLst>
                    <a:gs pos="0">
                      <a:srgbClr val="FFFFFF"/>
                    </a:gs>
                    <a:gs pos="100000">
                      <a:srgbClr val="FFFFFF"/>
                    </a:gs>
                  </a:gsLst>
                  <a:lin ang="5400000" scaled="0"/>
                </a:gradFill>
                <a:ea typeface="Segoe UI" pitchFamily="34" charset="0"/>
                <a:cs typeface="Segoe UI" pitchFamily="34" charset="0"/>
              </a:rPr>
              <a:t>Aufgabe</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8" name="Chevron 7"/>
          <p:cNvSpPr/>
          <p:nvPr/>
        </p:nvSpPr>
        <p:spPr bwMode="auto">
          <a:xfrm>
            <a:off x="3379808" y="3268662"/>
            <a:ext cx="2743200" cy="685800"/>
          </a:xfrm>
          <a:prstGeom prst="chevron">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err="1" smtClean="0">
                <a:gradFill>
                  <a:gsLst>
                    <a:gs pos="0">
                      <a:srgbClr val="FFFFFF"/>
                    </a:gs>
                    <a:gs pos="100000">
                      <a:srgbClr val="FFFFFF"/>
                    </a:gs>
                  </a:gsLst>
                  <a:lin ang="5400000" scaled="0"/>
                </a:gradFill>
                <a:ea typeface="Segoe UI" pitchFamily="34" charset="0"/>
                <a:cs typeface="Segoe UI" pitchFamily="34" charset="0"/>
              </a:rPr>
              <a:t>Entwicklung</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9" name="Chevron 8"/>
          <p:cNvSpPr/>
          <p:nvPr/>
        </p:nvSpPr>
        <p:spPr bwMode="auto">
          <a:xfrm>
            <a:off x="5970608" y="3268662"/>
            <a:ext cx="2743200" cy="685800"/>
          </a:xfrm>
          <a:prstGeom prst="chevron">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err="1" smtClean="0">
                <a:gradFill>
                  <a:gsLst>
                    <a:gs pos="0">
                      <a:srgbClr val="FFFFFF"/>
                    </a:gs>
                    <a:gs pos="100000">
                      <a:srgbClr val="FFFFFF"/>
                    </a:gs>
                  </a:gsLst>
                  <a:lin ang="5400000" scaled="0"/>
                </a:gradFill>
                <a:ea typeface="Segoe UI" pitchFamily="34" charset="0"/>
                <a:cs typeface="Segoe UI" pitchFamily="34" charset="0"/>
              </a:rPr>
              <a:t>Ergebnis</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0" name="Chevron 9"/>
          <p:cNvSpPr/>
          <p:nvPr/>
        </p:nvSpPr>
        <p:spPr bwMode="auto">
          <a:xfrm>
            <a:off x="8580437" y="3268662"/>
            <a:ext cx="2743200" cy="685800"/>
          </a:xfrm>
          <a:prstGeom prst="chevron">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smtClean="0">
                <a:gradFill>
                  <a:gsLst>
                    <a:gs pos="0">
                      <a:srgbClr val="FFFFFF"/>
                    </a:gs>
                    <a:gs pos="100000">
                      <a:srgbClr val="FFFFFF"/>
                    </a:gs>
                  </a:gsLst>
                  <a:lin ang="5400000" scaled="0"/>
                </a:gradFill>
                <a:ea typeface="Segoe UI" pitchFamily="34" charset="0"/>
                <a:cs typeface="Segoe UI" pitchFamily="34" charset="0"/>
              </a:rPr>
              <a:t>Demo</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1" name="Chevron 10"/>
          <p:cNvSpPr/>
          <p:nvPr/>
        </p:nvSpPr>
        <p:spPr bwMode="auto">
          <a:xfrm>
            <a:off x="802250" y="3268662"/>
            <a:ext cx="2743200" cy="685800"/>
          </a:xfrm>
          <a:prstGeom prst="chevron">
            <a:avLst/>
          </a:prstGeom>
          <a:solidFill>
            <a:srgbClr val="00188F"/>
          </a:solidFill>
          <a:ln>
            <a:noFill/>
            <a:headEnd type="none" w="med" len="med"/>
            <a:tailEnd type="none" w="med" len="med"/>
          </a:ln>
          <a:effectLst>
            <a:glow rad="228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err="1" smtClean="0">
                <a:gradFill>
                  <a:gsLst>
                    <a:gs pos="0">
                      <a:srgbClr val="FFFFFF"/>
                    </a:gs>
                    <a:gs pos="100000">
                      <a:srgbClr val="FFFFFF"/>
                    </a:gs>
                  </a:gsLst>
                  <a:lin ang="5400000" scaled="0"/>
                </a:gradFill>
                <a:ea typeface="Segoe UI" pitchFamily="34" charset="0"/>
                <a:cs typeface="Segoe UI" pitchFamily="34" charset="0"/>
              </a:rPr>
              <a:t>Aufgabe</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05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Aufgabenstellung</a:t>
            </a:r>
            <a:endParaRPr lang="en-US" dirty="0"/>
          </a:p>
        </p:txBody>
      </p:sp>
      <p:sp>
        <p:nvSpPr>
          <p:cNvPr id="4" name="Date Placeholder 3"/>
          <p:cNvSpPr>
            <a:spLocks noGrp="1"/>
          </p:cNvSpPr>
          <p:nvPr>
            <p:ph type="dt" sz="half" idx="2"/>
          </p:nvPr>
        </p:nvSpPr>
        <p:spPr/>
        <p:txBody>
          <a:bodyPr/>
          <a:lstStyle/>
          <a:p>
            <a:fld id="{F6AF1D25-D80B-4FDE-8FC4-70162600AFA0}" type="datetime1">
              <a:rPr lang="en-US" smtClean="0"/>
              <a:t>4/15/2015</a:t>
            </a:fld>
            <a:endParaRPr lang="en-US"/>
          </a:p>
        </p:txBody>
      </p:sp>
      <p:sp>
        <p:nvSpPr>
          <p:cNvPr id="6" name="Slide Number Placeholder 5"/>
          <p:cNvSpPr>
            <a:spLocks noGrp="1"/>
          </p:cNvSpPr>
          <p:nvPr>
            <p:ph type="sldNum" sz="quarter" idx="4"/>
          </p:nvPr>
        </p:nvSpPr>
        <p:spPr/>
        <p:txBody>
          <a:bodyPr/>
          <a:lstStyle/>
          <a:p>
            <a:fld id="{860CA8AD-EDD7-4639-9B75-4CED81BEA940}" type="slidenum">
              <a:rPr lang="en-US" smtClean="0"/>
              <a:pPr/>
              <a:t>5</a:t>
            </a:fld>
            <a:endParaRPr lang="en-US"/>
          </a:p>
        </p:txBody>
      </p:sp>
      <p:sp>
        <p:nvSpPr>
          <p:cNvPr id="7" name="Inhaltsplatzhalter 1"/>
          <p:cNvSpPr>
            <a:spLocks noGrp="1"/>
          </p:cNvSpPr>
          <p:nvPr>
            <p:ph idx="4294967295"/>
          </p:nvPr>
        </p:nvSpPr>
        <p:spPr>
          <a:xfrm>
            <a:off x="342085" y="1635352"/>
            <a:ext cx="11752306" cy="4623616"/>
          </a:xfrm>
          <a:prstGeom prst="rect">
            <a:avLst/>
          </a:prstGeom>
        </p:spPr>
        <p:txBody>
          <a:bodyPr>
            <a:noAutofit/>
          </a:bodyPr>
          <a:lstStyle/>
          <a:p>
            <a:pPr>
              <a:spcAft>
                <a:spcPts val="3264"/>
              </a:spcAft>
            </a:pPr>
            <a:r>
              <a:rPr lang="en-US" sz="2000" i="1" dirty="0">
                <a:cs typeface="Bangla MN"/>
              </a:rPr>
              <a:t>			</a:t>
            </a:r>
            <a:r>
              <a:rPr lang="en-US" sz="2000" i="1" dirty="0" smtClean="0">
                <a:cs typeface="Bangla MN"/>
              </a:rPr>
              <a:t>		</a:t>
            </a:r>
            <a:r>
              <a:rPr lang="en-US" sz="2000" i="1" dirty="0">
                <a:cs typeface="Bangla MN"/>
              </a:rPr>
              <a:t>		„</a:t>
            </a:r>
            <a:r>
              <a:rPr lang="en-US" sz="2000" i="1" dirty="0"/>
              <a:t>Quantified Self</a:t>
            </a:r>
            <a:r>
              <a:rPr lang="en-US" sz="2000" i="1" dirty="0">
                <a:cs typeface="Bangla MN"/>
              </a:rPr>
              <a:t>“</a:t>
            </a:r>
            <a:endParaRPr lang="en-US" sz="2000" i="1" dirty="0"/>
          </a:p>
          <a:p>
            <a:pPr>
              <a:spcAft>
                <a:spcPts val="3264"/>
              </a:spcAft>
            </a:pPr>
            <a:r>
              <a:rPr lang="en-US" sz="2000" i="1" dirty="0" smtClean="0"/>
              <a:t>		„</a:t>
            </a:r>
            <a:r>
              <a:rPr lang="en-US" sz="2000" i="1" dirty="0"/>
              <a:t>User </a:t>
            </a:r>
            <a:r>
              <a:rPr lang="en-US" sz="2000" i="1" dirty="0" smtClean="0"/>
              <a:t>Centered </a:t>
            </a:r>
            <a:r>
              <a:rPr lang="en-US" sz="2000" i="1" dirty="0"/>
              <a:t>Design“</a:t>
            </a:r>
          </a:p>
          <a:p>
            <a:pPr>
              <a:spcAft>
                <a:spcPts val="3264"/>
              </a:spcAft>
            </a:pPr>
            <a:r>
              <a:rPr lang="en-US" sz="2000" i="1" dirty="0"/>
              <a:t>			</a:t>
            </a:r>
            <a:r>
              <a:rPr lang="en-US" sz="2000" i="1" dirty="0" smtClean="0"/>
              <a:t>	</a:t>
            </a:r>
            <a:r>
              <a:rPr lang="en-US" sz="2000" i="1" dirty="0"/>
              <a:t>	„Sensing Interaction with Smart Garments“</a:t>
            </a:r>
          </a:p>
          <a:p>
            <a:pPr>
              <a:spcAft>
                <a:spcPts val="3264"/>
              </a:spcAft>
            </a:pPr>
            <a:r>
              <a:rPr lang="en-US" sz="2000" i="1" dirty="0"/>
              <a:t>		„</a:t>
            </a:r>
            <a:r>
              <a:rPr lang="en-US" sz="2000" i="1" dirty="0">
                <a:cs typeface="Bangla MN"/>
              </a:rPr>
              <a:t>Wearable Computing</a:t>
            </a:r>
            <a:r>
              <a:rPr lang="en-US" sz="2000" i="1" dirty="0"/>
              <a:t>“</a:t>
            </a:r>
          </a:p>
          <a:p>
            <a:pPr>
              <a:spcAft>
                <a:spcPts val="3264"/>
              </a:spcAft>
            </a:pPr>
            <a:r>
              <a:rPr lang="en-US" sz="2000" i="1" dirty="0"/>
              <a:t>		</a:t>
            </a:r>
            <a:r>
              <a:rPr lang="en-US" sz="2000" i="1" dirty="0" smtClean="0"/>
              <a:t>	</a:t>
            </a:r>
            <a:r>
              <a:rPr lang="en-US" sz="2000" i="1" dirty="0"/>
              <a:t>				„Physiological Monitoring“ </a:t>
            </a:r>
          </a:p>
          <a:p>
            <a:pPr>
              <a:spcAft>
                <a:spcPts val="3264"/>
              </a:spcAft>
            </a:pPr>
            <a:r>
              <a:rPr lang="en-US" sz="2000" i="1" dirty="0" smtClean="0"/>
              <a:t>		</a:t>
            </a:r>
            <a:r>
              <a:rPr lang="en-US" sz="2000" i="1" dirty="0"/>
              <a:t>	„Activity Recognition“ </a:t>
            </a:r>
          </a:p>
          <a:p>
            <a:pPr>
              <a:spcAft>
                <a:spcPts val="3264"/>
              </a:spcAft>
            </a:pPr>
            <a:endParaRPr lang="de-DE" sz="2000" i="1" dirty="0"/>
          </a:p>
        </p:txBody>
      </p:sp>
    </p:spTree>
    <p:extLst>
      <p:ext uri="{BB962C8B-B14F-4D97-AF65-F5344CB8AC3E}">
        <p14:creationId xmlns:p14="http://schemas.microsoft.com/office/powerpoint/2010/main" val="71466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Aufgabenstellung</a:t>
            </a:r>
            <a:endParaRPr lang="en-US" dirty="0"/>
          </a:p>
        </p:txBody>
      </p:sp>
      <p:sp>
        <p:nvSpPr>
          <p:cNvPr id="3" name="Content Placeholder 2"/>
          <p:cNvSpPr>
            <a:spLocks noGrp="1"/>
          </p:cNvSpPr>
          <p:nvPr>
            <p:ph sz="quarter" idx="15"/>
          </p:nvPr>
        </p:nvSpPr>
        <p:spPr/>
        <p:txBody>
          <a:bodyPr/>
          <a:lstStyle/>
          <a:p>
            <a:pPr lvl="2">
              <a:buFont typeface="Wingdings" panose="05000000000000000000" pitchFamily="2" charset="2"/>
              <a:buChar char="§"/>
            </a:pPr>
            <a:r>
              <a:rPr lang="en-US" dirty="0" err="1" smtClean="0"/>
              <a:t>Externe</a:t>
            </a:r>
            <a:r>
              <a:rPr lang="en-US" dirty="0" smtClean="0"/>
              <a:t> Library f</a:t>
            </a:r>
            <a:r>
              <a:rPr lang="de-DE" dirty="0" smtClean="0"/>
              <a:t>ür Android</a:t>
            </a:r>
          </a:p>
          <a:p>
            <a:pPr lvl="2">
              <a:buFont typeface="Wingdings" panose="05000000000000000000" pitchFamily="2" charset="2"/>
              <a:buChar char="§"/>
            </a:pPr>
            <a:r>
              <a:rPr lang="de-DE" dirty="0" smtClean="0"/>
              <a:t>Auch als eigenes Projekt nutzbar</a:t>
            </a:r>
          </a:p>
          <a:p>
            <a:pPr lvl="2">
              <a:buFont typeface="Wingdings" panose="05000000000000000000" pitchFamily="2" charset="2"/>
              <a:buChar char="§"/>
            </a:pPr>
            <a:r>
              <a:rPr lang="de-DE" dirty="0" smtClean="0"/>
              <a:t>Sensordaten sammeln, verarbeiten, speichern und visualisieren</a:t>
            </a:r>
          </a:p>
          <a:p>
            <a:pPr lvl="2">
              <a:buFont typeface="Wingdings" panose="05000000000000000000" pitchFamily="2" charset="2"/>
              <a:buChar char="§"/>
            </a:pPr>
            <a:r>
              <a:rPr lang="de-DE" dirty="0" smtClean="0"/>
              <a:t>Daten für andere Apps zugänglich machen</a:t>
            </a:r>
          </a:p>
          <a:p>
            <a:pPr lvl="2">
              <a:buFont typeface="Wingdings" panose="05000000000000000000" pitchFamily="2" charset="2"/>
              <a:buChar char="§"/>
            </a:pPr>
            <a:r>
              <a:rPr lang="de-DE" dirty="0"/>
              <a:t>Trainierbares künstliches Neuronales Netzwerk für Activity Recognition</a:t>
            </a:r>
          </a:p>
          <a:p>
            <a:pPr lvl="2">
              <a:buFont typeface="Wingdings" panose="05000000000000000000" pitchFamily="2" charset="2"/>
              <a:buChar char="§"/>
            </a:pPr>
            <a:endParaRPr lang="de-DE" dirty="0" smtClean="0"/>
          </a:p>
          <a:p>
            <a:pPr lvl="2">
              <a:buFont typeface="Wingdings" panose="05000000000000000000" pitchFamily="2" charset="2"/>
              <a:buChar char="§"/>
            </a:pPr>
            <a:endParaRPr lang="en-US" dirty="0"/>
          </a:p>
        </p:txBody>
      </p:sp>
      <p:sp>
        <p:nvSpPr>
          <p:cNvPr id="4" name="Date Placeholder 3"/>
          <p:cNvSpPr>
            <a:spLocks noGrp="1"/>
          </p:cNvSpPr>
          <p:nvPr>
            <p:ph type="dt" sz="half" idx="2"/>
          </p:nvPr>
        </p:nvSpPr>
        <p:spPr/>
        <p:txBody>
          <a:bodyPr/>
          <a:lstStyle/>
          <a:p>
            <a:fld id="{9329C943-E3AC-41E0-BC65-4C225DFDEC23}" type="datetime1">
              <a:rPr lang="en-US" smtClean="0"/>
              <a:t>4/15/2015</a:t>
            </a:fld>
            <a:endParaRPr lang="en-US"/>
          </a:p>
        </p:txBody>
      </p:sp>
      <p:sp>
        <p:nvSpPr>
          <p:cNvPr id="6" name="Slide Number Placeholder 5"/>
          <p:cNvSpPr>
            <a:spLocks noGrp="1"/>
          </p:cNvSpPr>
          <p:nvPr>
            <p:ph type="sldNum" sz="quarter" idx="4"/>
          </p:nvPr>
        </p:nvSpPr>
        <p:spPr/>
        <p:txBody>
          <a:bodyPr/>
          <a:lstStyle/>
          <a:p>
            <a:fld id="{860CA8AD-EDD7-4639-9B75-4CED81BEA940}" type="slidenum">
              <a:rPr lang="en-US" smtClean="0"/>
              <a:pPr/>
              <a:t>6</a:t>
            </a:fld>
            <a:endParaRPr lang="en-US"/>
          </a:p>
        </p:txBody>
      </p:sp>
      <p:pic>
        <p:nvPicPr>
          <p:cNvPr id="8" name="Bild 8" descr="android-wallpaper5_2560x1600.png"/>
          <p:cNvPicPr>
            <a:picLocks noChangeAspect="1"/>
          </p:cNvPicPr>
          <p:nvPr/>
        </p:nvPicPr>
        <p:blipFill rotWithShape="1">
          <a:blip r:embed="rId3" cstate="print">
            <a:extLst>
              <a:ext uri="{28A0092B-C50C-407E-A947-70E740481C1C}">
                <a14:useLocalDpi xmlns:a14="http://schemas.microsoft.com/office/drawing/2010/main" val="0"/>
              </a:ext>
            </a:extLst>
          </a:blip>
          <a:srcRect l="33333" t="16739" r="33574" b="18801"/>
          <a:stretch/>
        </p:blipFill>
        <p:spPr>
          <a:xfrm>
            <a:off x="9876964" y="4784456"/>
            <a:ext cx="2576876" cy="3137069"/>
          </a:xfrm>
          <a:prstGeom prst="rect">
            <a:avLst/>
          </a:prstGeom>
        </p:spPr>
      </p:pic>
    </p:spTree>
    <p:extLst>
      <p:ext uri="{BB962C8B-B14F-4D97-AF65-F5344CB8AC3E}">
        <p14:creationId xmlns:p14="http://schemas.microsoft.com/office/powerpoint/2010/main" val="142496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Ablauf</a:t>
            </a:r>
            <a:endParaRPr lang="en-US" dirty="0"/>
          </a:p>
        </p:txBody>
      </p:sp>
      <p:sp>
        <p:nvSpPr>
          <p:cNvPr id="4" name="Date Placeholder 3"/>
          <p:cNvSpPr>
            <a:spLocks noGrp="1"/>
          </p:cNvSpPr>
          <p:nvPr>
            <p:ph type="dt" sz="half" idx="2"/>
          </p:nvPr>
        </p:nvSpPr>
        <p:spPr/>
        <p:txBody>
          <a:bodyPr/>
          <a:lstStyle/>
          <a:p>
            <a:fld id="{A3700A15-857F-41BA-BAF9-9EA3D3612054}" type="datetime1">
              <a:rPr lang="en-US" smtClean="0"/>
              <a:t>4/15/2015</a:t>
            </a:fld>
            <a:endParaRPr lang="en-US"/>
          </a:p>
        </p:txBody>
      </p:sp>
      <p:sp>
        <p:nvSpPr>
          <p:cNvPr id="6" name="Slide Number Placeholder 5"/>
          <p:cNvSpPr>
            <a:spLocks noGrp="1"/>
          </p:cNvSpPr>
          <p:nvPr>
            <p:ph type="sldNum" sz="quarter" idx="4"/>
          </p:nvPr>
        </p:nvSpPr>
        <p:spPr/>
        <p:txBody>
          <a:bodyPr/>
          <a:lstStyle/>
          <a:p>
            <a:fld id="{860CA8AD-EDD7-4639-9B75-4CED81BEA940}" type="slidenum">
              <a:rPr lang="en-US" smtClean="0"/>
              <a:pPr/>
              <a:t>7</a:t>
            </a:fld>
            <a:endParaRPr lang="en-US"/>
          </a:p>
        </p:txBody>
      </p:sp>
      <p:sp>
        <p:nvSpPr>
          <p:cNvPr id="7" name="Chevron 6"/>
          <p:cNvSpPr/>
          <p:nvPr/>
        </p:nvSpPr>
        <p:spPr bwMode="auto">
          <a:xfrm>
            <a:off x="789008" y="3268662"/>
            <a:ext cx="2743200" cy="685800"/>
          </a:xfrm>
          <a:prstGeom prst="chevron">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err="1" smtClean="0">
                <a:gradFill>
                  <a:gsLst>
                    <a:gs pos="0">
                      <a:srgbClr val="FFFFFF"/>
                    </a:gs>
                    <a:gs pos="100000">
                      <a:srgbClr val="FFFFFF"/>
                    </a:gs>
                  </a:gsLst>
                  <a:lin ang="5400000" scaled="0"/>
                </a:gradFill>
                <a:ea typeface="Segoe UI" pitchFamily="34" charset="0"/>
                <a:cs typeface="Segoe UI" pitchFamily="34" charset="0"/>
              </a:rPr>
              <a:t>Aufgabe</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8" name="Chevron 7"/>
          <p:cNvSpPr/>
          <p:nvPr/>
        </p:nvSpPr>
        <p:spPr bwMode="auto">
          <a:xfrm>
            <a:off x="3379808" y="3268662"/>
            <a:ext cx="2743200" cy="685800"/>
          </a:xfrm>
          <a:prstGeom prst="chevron">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err="1" smtClean="0">
                <a:gradFill>
                  <a:gsLst>
                    <a:gs pos="0">
                      <a:srgbClr val="FFFFFF"/>
                    </a:gs>
                    <a:gs pos="100000">
                      <a:srgbClr val="FFFFFF"/>
                    </a:gs>
                  </a:gsLst>
                  <a:lin ang="5400000" scaled="0"/>
                </a:gradFill>
                <a:ea typeface="Segoe UI" pitchFamily="34" charset="0"/>
                <a:cs typeface="Segoe UI" pitchFamily="34" charset="0"/>
              </a:rPr>
              <a:t>Entwicklung</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9" name="Chevron 8"/>
          <p:cNvSpPr/>
          <p:nvPr/>
        </p:nvSpPr>
        <p:spPr bwMode="auto">
          <a:xfrm>
            <a:off x="5970608" y="3268662"/>
            <a:ext cx="2743200" cy="685800"/>
          </a:xfrm>
          <a:prstGeom prst="chevron">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err="1" smtClean="0">
                <a:gradFill>
                  <a:gsLst>
                    <a:gs pos="0">
                      <a:srgbClr val="FFFFFF"/>
                    </a:gs>
                    <a:gs pos="100000">
                      <a:srgbClr val="FFFFFF"/>
                    </a:gs>
                  </a:gsLst>
                  <a:lin ang="5400000" scaled="0"/>
                </a:gradFill>
                <a:ea typeface="Segoe UI" pitchFamily="34" charset="0"/>
                <a:cs typeface="Segoe UI" pitchFamily="34" charset="0"/>
              </a:rPr>
              <a:t>Ergebnis</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0" name="Chevron 9"/>
          <p:cNvSpPr/>
          <p:nvPr/>
        </p:nvSpPr>
        <p:spPr bwMode="auto">
          <a:xfrm>
            <a:off x="8580437" y="3268662"/>
            <a:ext cx="2743200" cy="685800"/>
          </a:xfrm>
          <a:prstGeom prst="chevron">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smtClean="0">
                <a:gradFill>
                  <a:gsLst>
                    <a:gs pos="0">
                      <a:srgbClr val="FFFFFF"/>
                    </a:gs>
                    <a:gs pos="100000">
                      <a:srgbClr val="FFFFFF"/>
                    </a:gs>
                  </a:gsLst>
                  <a:lin ang="5400000" scaled="0"/>
                </a:gradFill>
                <a:ea typeface="Segoe UI" pitchFamily="34" charset="0"/>
                <a:cs typeface="Segoe UI" pitchFamily="34" charset="0"/>
              </a:rPr>
              <a:t>Demo</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2" name="Chevron 11"/>
          <p:cNvSpPr/>
          <p:nvPr/>
        </p:nvSpPr>
        <p:spPr bwMode="auto">
          <a:xfrm>
            <a:off x="3379808" y="3268662"/>
            <a:ext cx="2743200" cy="685800"/>
          </a:xfrm>
          <a:prstGeom prst="chevron">
            <a:avLst/>
          </a:prstGeom>
          <a:solidFill>
            <a:srgbClr val="00188F"/>
          </a:solidFill>
          <a:ln>
            <a:noFill/>
            <a:headEnd type="none" w="med" len="med"/>
            <a:tailEnd type="none" w="med" len="med"/>
          </a:ln>
          <a:effectLst>
            <a:glow rad="228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2800" spc="-102" dirty="0" err="1" smtClean="0">
                <a:gradFill>
                  <a:gsLst>
                    <a:gs pos="0">
                      <a:srgbClr val="FFFFFF"/>
                    </a:gs>
                    <a:gs pos="100000">
                      <a:srgbClr val="FFFFFF"/>
                    </a:gs>
                  </a:gsLst>
                  <a:lin ang="5400000" scaled="0"/>
                </a:gradFill>
                <a:ea typeface="Segoe UI" pitchFamily="34" charset="0"/>
                <a:cs typeface="Segoe UI" pitchFamily="34" charset="0"/>
              </a:rPr>
              <a:t>Entwicklung</a:t>
            </a:r>
            <a:endParaRPr lang="en-US" sz="2800" spc="-10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1678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777525" y="1429003"/>
            <a:ext cx="4259021" cy="4370937"/>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Garment OS </a:t>
            </a:r>
            <a:r>
              <a:rPr lang="en-US" dirty="0" err="1" smtClean="0"/>
              <a:t>Architektur</a:t>
            </a:r>
            <a:endParaRPr lang="en-US" dirty="0"/>
          </a:p>
        </p:txBody>
      </p:sp>
      <p:sp>
        <p:nvSpPr>
          <p:cNvPr id="4" name="Date Placeholder 3"/>
          <p:cNvSpPr>
            <a:spLocks noGrp="1"/>
          </p:cNvSpPr>
          <p:nvPr>
            <p:ph type="dt" sz="half" idx="2"/>
          </p:nvPr>
        </p:nvSpPr>
        <p:spPr/>
        <p:txBody>
          <a:bodyPr/>
          <a:lstStyle/>
          <a:p>
            <a:fld id="{FB54069D-C353-4AC5-BEDF-9187DB83087A}" type="datetime1">
              <a:rPr lang="en-US" smtClean="0"/>
              <a:t>4/15/2015</a:t>
            </a:fld>
            <a:endParaRPr lang="en-US"/>
          </a:p>
        </p:txBody>
      </p:sp>
      <p:sp>
        <p:nvSpPr>
          <p:cNvPr id="6" name="Slide Number Placeholder 5"/>
          <p:cNvSpPr>
            <a:spLocks noGrp="1"/>
          </p:cNvSpPr>
          <p:nvPr>
            <p:ph type="sldNum" sz="quarter" idx="4"/>
          </p:nvPr>
        </p:nvSpPr>
        <p:spPr/>
        <p:txBody>
          <a:bodyPr/>
          <a:lstStyle/>
          <a:p>
            <a:fld id="{860CA8AD-EDD7-4639-9B75-4CED81BEA940}" type="slidenum">
              <a:rPr lang="en-US" smtClean="0"/>
              <a:pPr/>
              <a:t>8</a:t>
            </a:fld>
            <a:endParaRPr lang="en-US"/>
          </a:p>
        </p:txBody>
      </p:sp>
      <p:sp>
        <p:nvSpPr>
          <p:cNvPr id="8" name="Rectangle 7"/>
          <p:cNvSpPr/>
          <p:nvPr/>
        </p:nvSpPr>
        <p:spPr bwMode="auto">
          <a:xfrm>
            <a:off x="5989637" y="1431703"/>
            <a:ext cx="5333999" cy="4370937"/>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265236" y="5811391"/>
            <a:ext cx="3276600" cy="461665"/>
          </a:xfrm>
          <a:prstGeom prst="rect">
            <a:avLst/>
          </a:prstGeom>
          <a:noFill/>
        </p:spPr>
        <p:txBody>
          <a:bodyPr wrap="square" rtlCol="0">
            <a:spAutoFit/>
          </a:bodyPr>
          <a:lstStyle/>
          <a:p>
            <a:pPr algn="ctr"/>
            <a:r>
              <a:rPr lang="en-US" sz="2400" dirty="0" smtClean="0">
                <a:gradFill>
                  <a:gsLst>
                    <a:gs pos="0">
                      <a:schemeClr val="tx1">
                        <a:lumMod val="75000"/>
                        <a:lumOff val="25000"/>
                      </a:schemeClr>
                    </a:gs>
                    <a:gs pos="100000">
                      <a:schemeClr val="tx1">
                        <a:lumMod val="75000"/>
                        <a:lumOff val="25000"/>
                      </a:schemeClr>
                    </a:gs>
                  </a:gsLst>
                  <a:lin ang="5400000" scaled="0"/>
                </a:gradFill>
              </a:rPr>
              <a:t>SDK</a:t>
            </a:r>
          </a:p>
        </p:txBody>
      </p:sp>
      <p:sp>
        <p:nvSpPr>
          <p:cNvPr id="10" name="TextBox 9"/>
          <p:cNvSpPr txBox="1"/>
          <p:nvPr/>
        </p:nvSpPr>
        <p:spPr>
          <a:xfrm>
            <a:off x="7188548" y="5792247"/>
            <a:ext cx="3276600" cy="461665"/>
          </a:xfrm>
          <a:prstGeom prst="rect">
            <a:avLst/>
          </a:prstGeom>
          <a:noFill/>
        </p:spPr>
        <p:txBody>
          <a:bodyPr wrap="square" rtlCol="0">
            <a:spAutoFit/>
          </a:bodyPr>
          <a:lstStyle/>
          <a:p>
            <a:pPr algn="ctr"/>
            <a:r>
              <a:rPr lang="en-US" sz="2400" dirty="0" smtClean="0">
                <a:gradFill>
                  <a:gsLst>
                    <a:gs pos="0">
                      <a:schemeClr val="tx1">
                        <a:lumMod val="75000"/>
                        <a:lumOff val="25000"/>
                      </a:schemeClr>
                    </a:gs>
                    <a:gs pos="100000">
                      <a:schemeClr val="tx1">
                        <a:lumMod val="75000"/>
                        <a:lumOff val="25000"/>
                      </a:schemeClr>
                    </a:gs>
                  </a:gsLst>
                  <a:lin ang="5400000" scaled="0"/>
                </a:gradFill>
              </a:rPr>
              <a:t>Garment OS Service</a:t>
            </a:r>
          </a:p>
        </p:txBody>
      </p:sp>
      <p:sp>
        <p:nvSpPr>
          <p:cNvPr id="11" name="Rectangle 10"/>
          <p:cNvSpPr/>
          <p:nvPr/>
        </p:nvSpPr>
        <p:spPr bwMode="auto">
          <a:xfrm>
            <a:off x="5989637" y="2011668"/>
            <a:ext cx="502888" cy="3284583"/>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wordArtVert" lIns="91440" tIns="91440" rIns="34294" bIns="34294" rtlCol="0" anchor="t" anchorCtr="0"/>
          <a:lstStyle/>
          <a:p>
            <a:pPr algn="ctr" defTabSz="932406"/>
            <a:r>
              <a:rPr lang="en-US" sz="1600" spc="-102" dirty="0" smtClean="0">
                <a:gradFill>
                  <a:gsLst>
                    <a:gs pos="0">
                      <a:srgbClr val="FFFFFF"/>
                    </a:gs>
                    <a:gs pos="100000">
                      <a:srgbClr val="FFFFFF"/>
                    </a:gs>
                  </a:gsLst>
                  <a:lin ang="5400000" scaled="0"/>
                </a:gradFill>
                <a:ea typeface="Segoe UI" pitchFamily="34" charset="0"/>
                <a:cs typeface="Segoe UI" pitchFamily="34" charset="0"/>
              </a:rPr>
              <a:t>API Binder</a:t>
            </a:r>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541836" y="2011670"/>
            <a:ext cx="502888" cy="328458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wordArtVert" lIns="91440" tIns="91440" rIns="34294" bIns="34294" rtlCol="0" anchor="t" anchorCtr="0"/>
          <a:lstStyle/>
          <a:p>
            <a:pPr algn="ctr" defTabSz="932406"/>
            <a:r>
              <a:rPr lang="en-US" sz="1600" spc="-102" dirty="0" smtClean="0">
                <a:gradFill>
                  <a:gsLst>
                    <a:gs pos="0">
                      <a:srgbClr val="FFFFFF"/>
                    </a:gs>
                    <a:gs pos="100000">
                      <a:srgbClr val="FFFFFF"/>
                    </a:gs>
                  </a:gsLst>
                  <a:lin ang="5400000" scaled="0"/>
                </a:gradFill>
                <a:ea typeface="Segoe UI" pitchFamily="34" charset="0"/>
                <a:cs typeface="Segoe UI" pitchFamily="34" charset="0"/>
              </a:rPr>
              <a:t>API Handle</a:t>
            </a:r>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a:off x="5059980" y="3327188"/>
            <a:ext cx="914400" cy="579965"/>
          </a:xfrm>
          <a:prstGeom prst="leftRightArrow">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6721125" y="2011668"/>
            <a:ext cx="2057400" cy="89537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2400" spc="-102" dirty="0" smtClean="0">
                <a:gradFill>
                  <a:gsLst>
                    <a:gs pos="0">
                      <a:srgbClr val="FFFFFF"/>
                    </a:gs>
                    <a:gs pos="100000">
                      <a:srgbClr val="FFFFFF"/>
                    </a:gs>
                  </a:gsLst>
                  <a:lin ang="5400000" scaled="0"/>
                </a:gradFill>
                <a:ea typeface="Segoe UI" pitchFamily="34" charset="0"/>
                <a:cs typeface="Segoe UI" pitchFamily="34" charset="0"/>
              </a:rPr>
              <a:t>Sensor Module</a:t>
            </a:r>
            <a:endParaRPr lang="en-US" sz="24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8967570" y="2011668"/>
            <a:ext cx="2057400" cy="89537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2400" spc="-102" dirty="0" smtClean="0">
                <a:gradFill>
                  <a:gsLst>
                    <a:gs pos="0">
                      <a:srgbClr val="FFFFFF"/>
                    </a:gs>
                    <a:gs pos="100000">
                      <a:srgbClr val="FFFFFF"/>
                    </a:gs>
                  </a:gsLst>
                  <a:lin ang="5400000" scaled="0"/>
                </a:gradFill>
                <a:ea typeface="Segoe UI" pitchFamily="34" charset="0"/>
                <a:cs typeface="Segoe UI" pitchFamily="34" charset="0"/>
              </a:rPr>
              <a:t>Storage Module</a:t>
            </a:r>
            <a:endParaRPr lang="en-US" sz="24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701347" y="3214471"/>
            <a:ext cx="2057400" cy="89537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2400" spc="-102" dirty="0" smtClean="0">
                <a:gradFill>
                  <a:gsLst>
                    <a:gs pos="0">
                      <a:srgbClr val="FFFFFF"/>
                    </a:gs>
                    <a:gs pos="100000">
                      <a:srgbClr val="FFFFFF"/>
                    </a:gs>
                  </a:gsLst>
                  <a:lin ang="5400000" scaled="0"/>
                </a:gradFill>
                <a:ea typeface="Segoe UI" pitchFamily="34" charset="0"/>
                <a:cs typeface="Segoe UI" pitchFamily="34" charset="0"/>
              </a:rPr>
              <a:t>HAR Module</a:t>
            </a:r>
            <a:endParaRPr lang="en-US" sz="24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8967569" y="3229949"/>
            <a:ext cx="2057400" cy="89537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2400" spc="-102" dirty="0" smtClean="0">
                <a:gradFill>
                  <a:gsLst>
                    <a:gs pos="0">
                      <a:srgbClr val="FFFFFF"/>
                    </a:gs>
                    <a:gs pos="100000">
                      <a:srgbClr val="FFFFFF"/>
                    </a:gs>
                  </a:gsLst>
                  <a:lin ang="5400000" scaled="0"/>
                </a:gradFill>
                <a:ea typeface="Segoe UI" pitchFamily="34" charset="0"/>
                <a:cs typeface="Segoe UI" pitchFamily="34" charset="0"/>
              </a:rPr>
              <a:t>BT Module</a:t>
            </a:r>
            <a:endParaRPr lang="en-US" sz="24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3692982" y="1426307"/>
            <a:ext cx="502888" cy="437633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wordArtVert" lIns="91440" tIns="91440" rIns="34294" bIns="34294" rtlCol="0" anchor="t" anchorCtr="0"/>
          <a:lstStyle/>
          <a:p>
            <a:pPr algn="ctr" defTabSz="932406"/>
            <a:r>
              <a:rPr lang="en-US" sz="1600" spc="-102" dirty="0" smtClean="0">
                <a:gradFill>
                  <a:gsLst>
                    <a:gs pos="0">
                      <a:srgbClr val="FFFFFF"/>
                    </a:gs>
                    <a:gs pos="100000">
                      <a:srgbClr val="FFFFFF"/>
                    </a:gs>
                  </a:gsLst>
                  <a:lin ang="5400000" scaled="0"/>
                </a:gradFill>
                <a:ea typeface="Segoe UI" pitchFamily="34" charset="0"/>
                <a:cs typeface="Segoe UI" pitchFamily="34" charset="0"/>
              </a:rPr>
              <a:t>API Functions</a:t>
            </a:r>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4" name="Left-Right Arrow 23"/>
          <p:cNvSpPr/>
          <p:nvPr/>
        </p:nvSpPr>
        <p:spPr bwMode="auto">
          <a:xfrm>
            <a:off x="4106924" y="3327188"/>
            <a:ext cx="504000" cy="341852"/>
          </a:xfrm>
          <a:prstGeom prst="leftRightArrow">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6701347" y="4400879"/>
            <a:ext cx="2057400" cy="89537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2400" spc="-102" dirty="0" smtClean="0">
                <a:gradFill>
                  <a:gsLst>
                    <a:gs pos="0">
                      <a:srgbClr val="FFFFFF"/>
                    </a:gs>
                    <a:gs pos="100000">
                      <a:srgbClr val="FFFFFF"/>
                    </a:gs>
                  </a:gsLst>
                  <a:lin ang="5400000" scaled="0"/>
                </a:gradFill>
                <a:ea typeface="Segoe UI" pitchFamily="34" charset="0"/>
                <a:cs typeface="Segoe UI" pitchFamily="34" charset="0"/>
              </a:rPr>
              <a:t>Graph Module</a:t>
            </a:r>
            <a:endParaRPr lang="en-US" sz="24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8970201" y="4400879"/>
            <a:ext cx="2057400" cy="89537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2400" spc="-102" dirty="0" smtClean="0">
                <a:gradFill>
                  <a:gsLst>
                    <a:gs pos="0">
                      <a:srgbClr val="FFFFFF"/>
                    </a:gs>
                    <a:gs pos="100000">
                      <a:srgbClr val="FFFFFF"/>
                    </a:gs>
                  </a:gsLst>
                  <a:lin ang="5400000" scaled="0"/>
                </a:gradFill>
                <a:ea typeface="Segoe UI" pitchFamily="34" charset="0"/>
                <a:cs typeface="Segoe UI" pitchFamily="34" charset="0"/>
              </a:rPr>
              <a:t>Driver Module</a:t>
            </a:r>
            <a:endParaRPr lang="en-US" sz="24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1160535" y="2001164"/>
            <a:ext cx="2057400" cy="89537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2400" spc="-102" dirty="0" smtClean="0">
                <a:gradFill>
                  <a:gsLst>
                    <a:gs pos="0">
                      <a:srgbClr val="FFFFFF"/>
                    </a:gs>
                    <a:gs pos="100000">
                      <a:srgbClr val="FFFFFF"/>
                    </a:gs>
                  </a:gsLst>
                  <a:lin ang="5400000" scaled="0"/>
                </a:gradFill>
                <a:ea typeface="Segoe UI" pitchFamily="34" charset="0"/>
                <a:cs typeface="Segoe UI" pitchFamily="34" charset="0"/>
              </a:rPr>
              <a:t>Public Sensor Module</a:t>
            </a:r>
            <a:endParaRPr lang="en-US" sz="24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162836" y="3229949"/>
            <a:ext cx="2057400" cy="89537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2400" spc="-102" dirty="0" smtClean="0">
                <a:gradFill>
                  <a:gsLst>
                    <a:gs pos="0">
                      <a:srgbClr val="FFFFFF"/>
                    </a:gs>
                    <a:gs pos="100000">
                      <a:srgbClr val="FFFFFF"/>
                    </a:gs>
                  </a:gsLst>
                  <a:lin ang="5400000" scaled="0"/>
                </a:gradFill>
                <a:ea typeface="Segoe UI" pitchFamily="34" charset="0"/>
                <a:cs typeface="Segoe UI" pitchFamily="34" charset="0"/>
              </a:rPr>
              <a:t>Development Module</a:t>
            </a:r>
            <a:endParaRPr lang="en-US" sz="24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159037" y="4396622"/>
            <a:ext cx="2057400" cy="89537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2400" spc="-102" dirty="0" smtClean="0">
                <a:gradFill>
                  <a:gsLst>
                    <a:gs pos="0">
                      <a:srgbClr val="FFFFFF"/>
                    </a:gs>
                    <a:gs pos="100000">
                      <a:srgbClr val="FFFFFF"/>
                    </a:gs>
                  </a:gsLst>
                  <a:lin ang="5400000" scaled="0"/>
                </a:gradFill>
                <a:ea typeface="Segoe UI" pitchFamily="34" charset="0"/>
                <a:cs typeface="Segoe UI" pitchFamily="34" charset="0"/>
              </a:rPr>
              <a:t>Callback</a:t>
            </a:r>
          </a:p>
          <a:p>
            <a:pPr algn="ctr" defTabSz="932406"/>
            <a:r>
              <a:rPr lang="en-US" sz="2400" spc="-102" dirty="0" smtClean="0">
                <a:gradFill>
                  <a:gsLst>
                    <a:gs pos="0">
                      <a:srgbClr val="FFFFFF"/>
                    </a:gs>
                    <a:gs pos="100000">
                      <a:srgbClr val="FFFFFF"/>
                    </a:gs>
                  </a:gsLst>
                  <a:lin ang="5400000" scaled="0"/>
                </a:gradFill>
                <a:ea typeface="Segoe UI" pitchFamily="34" charset="0"/>
                <a:cs typeface="Segoe UI" pitchFamily="34" charset="0"/>
              </a:rPr>
              <a:t>Module</a:t>
            </a:r>
            <a:endParaRPr lang="en-US" sz="24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33" name="Left-Right Arrow 32"/>
          <p:cNvSpPr/>
          <p:nvPr/>
        </p:nvSpPr>
        <p:spPr bwMode="auto">
          <a:xfrm>
            <a:off x="3212382" y="2277924"/>
            <a:ext cx="504000" cy="341852"/>
          </a:xfrm>
          <a:prstGeom prst="leftRightArrow">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34" name="Left-Right Arrow 33"/>
          <p:cNvSpPr/>
          <p:nvPr/>
        </p:nvSpPr>
        <p:spPr bwMode="auto">
          <a:xfrm>
            <a:off x="3200638" y="4673382"/>
            <a:ext cx="504000" cy="341852"/>
          </a:xfrm>
          <a:prstGeom prst="leftRightArrow">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35" name="Left-Right Arrow 34"/>
          <p:cNvSpPr/>
          <p:nvPr/>
        </p:nvSpPr>
        <p:spPr bwMode="auto">
          <a:xfrm>
            <a:off x="3212382" y="3506616"/>
            <a:ext cx="504000" cy="341852"/>
          </a:xfrm>
          <a:prstGeom prst="leftRightArrow">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903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par>
                                <p:cTn id="10" presetID="47" presetClass="entr" presetSubtype="0" fill="hold" grpId="1"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5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anim calcmode="lin" valueType="num">
                                      <p:cBhvr>
                                        <p:cTn id="18" dur="500" fill="hold"/>
                                        <p:tgtEl>
                                          <p:spTgt spid="30"/>
                                        </p:tgtEl>
                                        <p:attrNameLst>
                                          <p:attrName>ppt_x</p:attrName>
                                        </p:attrNameLst>
                                      </p:cBhvr>
                                      <p:tavLst>
                                        <p:tav tm="0">
                                          <p:val>
                                            <p:strVal val="#ppt_x"/>
                                          </p:val>
                                        </p:tav>
                                        <p:tav tm="100000">
                                          <p:val>
                                            <p:strVal val="#ppt_x"/>
                                          </p:val>
                                        </p:tav>
                                      </p:tavLst>
                                    </p:anim>
                                    <p:anim calcmode="lin" valueType="num">
                                      <p:cBhvr>
                                        <p:cTn id="19" dur="500" fill="hold"/>
                                        <p:tgtEl>
                                          <p:spTgt spid="30"/>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6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anim calcmode="lin" valueType="num">
                                      <p:cBhvr>
                                        <p:cTn id="23" dur="500" fill="hold"/>
                                        <p:tgtEl>
                                          <p:spTgt spid="31"/>
                                        </p:tgtEl>
                                        <p:attrNameLst>
                                          <p:attrName>ppt_x</p:attrName>
                                        </p:attrNameLst>
                                      </p:cBhvr>
                                      <p:tavLst>
                                        <p:tav tm="0">
                                          <p:val>
                                            <p:strVal val="#ppt_x"/>
                                          </p:val>
                                        </p:tav>
                                        <p:tav tm="100000">
                                          <p:val>
                                            <p:strVal val="#ppt_x"/>
                                          </p:val>
                                        </p:tav>
                                      </p:tavLst>
                                    </p:anim>
                                    <p:anim calcmode="lin" valueType="num">
                                      <p:cBhvr>
                                        <p:cTn id="24" dur="500" fill="hold"/>
                                        <p:tgtEl>
                                          <p:spTgt spid="31"/>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7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anim calcmode="lin" valueType="num">
                                      <p:cBhvr>
                                        <p:cTn id="28" dur="500" fill="hold"/>
                                        <p:tgtEl>
                                          <p:spTgt spid="32"/>
                                        </p:tgtEl>
                                        <p:attrNameLst>
                                          <p:attrName>ppt_x</p:attrName>
                                        </p:attrNameLst>
                                      </p:cBhvr>
                                      <p:tavLst>
                                        <p:tav tm="0">
                                          <p:val>
                                            <p:strVal val="#ppt_x"/>
                                          </p:val>
                                        </p:tav>
                                        <p:tav tm="100000">
                                          <p:val>
                                            <p:strVal val="#ppt_x"/>
                                          </p:val>
                                        </p:tav>
                                      </p:tavLst>
                                    </p:anim>
                                    <p:anim calcmode="lin" valueType="num">
                                      <p:cBhvr>
                                        <p:cTn id="29" dur="500" fill="hold"/>
                                        <p:tgtEl>
                                          <p:spTgt spid="32"/>
                                        </p:tgtEl>
                                        <p:attrNameLst>
                                          <p:attrName>ppt_y</p:attrName>
                                        </p:attrNameLst>
                                      </p:cBhvr>
                                      <p:tavLst>
                                        <p:tav tm="0">
                                          <p:val>
                                            <p:strVal val="#ppt_y-.1"/>
                                          </p:val>
                                        </p:tav>
                                        <p:tav tm="100000">
                                          <p:val>
                                            <p:strVal val="#ppt_y"/>
                                          </p:val>
                                        </p:tav>
                                      </p:tavLst>
                                    </p:anim>
                                  </p:childTnLst>
                                </p:cTn>
                              </p:par>
                              <p:par>
                                <p:cTn id="30" presetID="55" presetClass="entr" presetSubtype="0" fill="hold" grpId="0" nodeType="withEffect">
                                  <p:stCondLst>
                                    <p:cond delay="1300"/>
                                  </p:stCondLst>
                                  <p:childTnLst>
                                    <p:set>
                                      <p:cBhvr>
                                        <p:cTn id="31" dur="1" fill="hold">
                                          <p:stCondLst>
                                            <p:cond delay="0"/>
                                          </p:stCondLst>
                                        </p:cTn>
                                        <p:tgtEl>
                                          <p:spTgt spid="34"/>
                                        </p:tgtEl>
                                        <p:attrNameLst>
                                          <p:attrName>style.visibility</p:attrName>
                                        </p:attrNameLst>
                                      </p:cBhvr>
                                      <p:to>
                                        <p:strVal val="visible"/>
                                      </p:to>
                                    </p:set>
                                    <p:anim calcmode="lin" valueType="num">
                                      <p:cBhvr>
                                        <p:cTn id="32" dur="500" fill="hold"/>
                                        <p:tgtEl>
                                          <p:spTgt spid="34"/>
                                        </p:tgtEl>
                                        <p:attrNameLst>
                                          <p:attrName>ppt_w</p:attrName>
                                        </p:attrNameLst>
                                      </p:cBhvr>
                                      <p:tavLst>
                                        <p:tav tm="0">
                                          <p:val>
                                            <p:strVal val="#ppt_w*0.70"/>
                                          </p:val>
                                        </p:tav>
                                        <p:tav tm="100000">
                                          <p:val>
                                            <p:strVal val="#ppt_w"/>
                                          </p:val>
                                        </p:tav>
                                      </p:tavLst>
                                    </p:anim>
                                    <p:anim calcmode="lin" valueType="num">
                                      <p:cBhvr>
                                        <p:cTn id="33" dur="500" fill="hold"/>
                                        <p:tgtEl>
                                          <p:spTgt spid="34"/>
                                        </p:tgtEl>
                                        <p:attrNameLst>
                                          <p:attrName>ppt_h</p:attrName>
                                        </p:attrNameLst>
                                      </p:cBhvr>
                                      <p:tavLst>
                                        <p:tav tm="0">
                                          <p:val>
                                            <p:strVal val="#ppt_h"/>
                                          </p:val>
                                        </p:tav>
                                        <p:tav tm="100000">
                                          <p:val>
                                            <p:strVal val="#ppt_h"/>
                                          </p:val>
                                        </p:tav>
                                      </p:tavLst>
                                    </p:anim>
                                    <p:animEffect transition="in" filter="fade">
                                      <p:cBhvr>
                                        <p:cTn id="34" dur="500"/>
                                        <p:tgtEl>
                                          <p:spTgt spid="34"/>
                                        </p:tgtEl>
                                      </p:cBhvr>
                                    </p:animEffect>
                                  </p:childTnLst>
                                </p:cTn>
                              </p:par>
                              <p:par>
                                <p:cTn id="35" presetID="55" presetClass="entr" presetSubtype="0" fill="hold" grpId="0" nodeType="withEffect">
                                  <p:stCondLst>
                                    <p:cond delay="1100"/>
                                  </p:stCondLst>
                                  <p:childTnLst>
                                    <p:set>
                                      <p:cBhvr>
                                        <p:cTn id="36" dur="1" fill="hold">
                                          <p:stCondLst>
                                            <p:cond delay="0"/>
                                          </p:stCondLst>
                                        </p:cTn>
                                        <p:tgtEl>
                                          <p:spTgt spid="35"/>
                                        </p:tgtEl>
                                        <p:attrNameLst>
                                          <p:attrName>style.visibility</p:attrName>
                                        </p:attrNameLst>
                                      </p:cBhvr>
                                      <p:to>
                                        <p:strVal val="visible"/>
                                      </p:to>
                                    </p:set>
                                    <p:anim calcmode="lin" valueType="num">
                                      <p:cBhvr>
                                        <p:cTn id="37" dur="500" fill="hold"/>
                                        <p:tgtEl>
                                          <p:spTgt spid="35"/>
                                        </p:tgtEl>
                                        <p:attrNameLst>
                                          <p:attrName>ppt_w</p:attrName>
                                        </p:attrNameLst>
                                      </p:cBhvr>
                                      <p:tavLst>
                                        <p:tav tm="0">
                                          <p:val>
                                            <p:strVal val="#ppt_w*0.70"/>
                                          </p:val>
                                        </p:tav>
                                        <p:tav tm="100000">
                                          <p:val>
                                            <p:strVal val="#ppt_w"/>
                                          </p:val>
                                        </p:tav>
                                      </p:tavLst>
                                    </p:anim>
                                    <p:anim calcmode="lin" valueType="num">
                                      <p:cBhvr>
                                        <p:cTn id="38" dur="500" fill="hold"/>
                                        <p:tgtEl>
                                          <p:spTgt spid="35"/>
                                        </p:tgtEl>
                                        <p:attrNameLst>
                                          <p:attrName>ppt_h</p:attrName>
                                        </p:attrNameLst>
                                      </p:cBhvr>
                                      <p:tavLst>
                                        <p:tav tm="0">
                                          <p:val>
                                            <p:strVal val="#ppt_h"/>
                                          </p:val>
                                        </p:tav>
                                        <p:tav tm="100000">
                                          <p:val>
                                            <p:strVal val="#ppt_h"/>
                                          </p:val>
                                        </p:tav>
                                      </p:tavLst>
                                    </p:anim>
                                    <p:animEffect transition="in" filter="fade">
                                      <p:cBhvr>
                                        <p:cTn id="39" dur="500"/>
                                        <p:tgtEl>
                                          <p:spTgt spid="35"/>
                                        </p:tgtEl>
                                      </p:cBhvr>
                                    </p:animEffect>
                                  </p:childTnLst>
                                </p:cTn>
                              </p:par>
                              <p:par>
                                <p:cTn id="40" presetID="55" presetClass="entr" presetSubtype="0" fill="hold" grpId="0" nodeType="withEffect">
                                  <p:stCondLst>
                                    <p:cond delay="1000"/>
                                  </p:stCondLst>
                                  <p:childTnLst>
                                    <p:set>
                                      <p:cBhvr>
                                        <p:cTn id="41" dur="1" fill="hold">
                                          <p:stCondLst>
                                            <p:cond delay="0"/>
                                          </p:stCondLst>
                                        </p:cTn>
                                        <p:tgtEl>
                                          <p:spTgt spid="33"/>
                                        </p:tgtEl>
                                        <p:attrNameLst>
                                          <p:attrName>style.visibility</p:attrName>
                                        </p:attrNameLst>
                                      </p:cBhvr>
                                      <p:to>
                                        <p:strVal val="visible"/>
                                      </p:to>
                                    </p:set>
                                    <p:anim calcmode="lin" valueType="num">
                                      <p:cBhvr>
                                        <p:cTn id="42" dur="500" fill="hold"/>
                                        <p:tgtEl>
                                          <p:spTgt spid="33"/>
                                        </p:tgtEl>
                                        <p:attrNameLst>
                                          <p:attrName>ppt_w</p:attrName>
                                        </p:attrNameLst>
                                      </p:cBhvr>
                                      <p:tavLst>
                                        <p:tav tm="0">
                                          <p:val>
                                            <p:strVal val="#ppt_w*0.70"/>
                                          </p:val>
                                        </p:tav>
                                        <p:tav tm="100000">
                                          <p:val>
                                            <p:strVal val="#ppt_w"/>
                                          </p:val>
                                        </p:tav>
                                      </p:tavLst>
                                    </p:anim>
                                    <p:anim calcmode="lin" valueType="num">
                                      <p:cBhvr>
                                        <p:cTn id="43" dur="500" fill="hold"/>
                                        <p:tgtEl>
                                          <p:spTgt spid="33"/>
                                        </p:tgtEl>
                                        <p:attrNameLst>
                                          <p:attrName>ppt_h</p:attrName>
                                        </p:attrNameLst>
                                      </p:cBhvr>
                                      <p:tavLst>
                                        <p:tav tm="0">
                                          <p:val>
                                            <p:strVal val="#ppt_h"/>
                                          </p:val>
                                        </p:tav>
                                        <p:tav tm="100000">
                                          <p:val>
                                            <p:strVal val="#ppt_h"/>
                                          </p:val>
                                        </p:tav>
                                      </p:tavLst>
                                    </p:anim>
                                    <p:animEffect transition="in" filter="fade">
                                      <p:cBhvr>
                                        <p:cTn id="44" dur="500"/>
                                        <p:tgtEl>
                                          <p:spTgt spid="33"/>
                                        </p:tgtEl>
                                      </p:cBhvr>
                                    </p:animEffect>
                                  </p:childTnLst>
                                </p:cTn>
                              </p:par>
                              <p:par>
                                <p:cTn id="45" presetID="47" presetClass="entr" presetSubtype="0" fill="hold" grpId="0" nodeType="withEffect">
                                  <p:stCondLst>
                                    <p:cond delay="80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anim calcmode="lin" valueType="num">
                                      <p:cBhvr>
                                        <p:cTn id="48" dur="500" fill="hold"/>
                                        <p:tgtEl>
                                          <p:spTgt spid="23"/>
                                        </p:tgtEl>
                                        <p:attrNameLst>
                                          <p:attrName>ppt_x</p:attrName>
                                        </p:attrNameLst>
                                      </p:cBhvr>
                                      <p:tavLst>
                                        <p:tav tm="0">
                                          <p:val>
                                            <p:strVal val="#ppt_x"/>
                                          </p:val>
                                        </p:tav>
                                        <p:tav tm="100000">
                                          <p:val>
                                            <p:strVal val="#ppt_x"/>
                                          </p:val>
                                        </p:tav>
                                      </p:tavLst>
                                    </p:anim>
                                    <p:anim calcmode="lin" valueType="num">
                                      <p:cBhvr>
                                        <p:cTn id="49" dur="500" fill="hold"/>
                                        <p:tgtEl>
                                          <p:spTgt spid="23"/>
                                        </p:tgtEl>
                                        <p:attrNameLst>
                                          <p:attrName>ppt_y</p:attrName>
                                        </p:attrNameLst>
                                      </p:cBhvr>
                                      <p:tavLst>
                                        <p:tav tm="0">
                                          <p:val>
                                            <p:strVal val="#ppt_y-.1"/>
                                          </p:val>
                                        </p:tav>
                                        <p:tav tm="100000">
                                          <p:val>
                                            <p:strVal val="#ppt_y"/>
                                          </p:val>
                                        </p:tav>
                                      </p:tavLst>
                                    </p:anim>
                                  </p:childTnLst>
                                </p:cTn>
                              </p:par>
                              <p:par>
                                <p:cTn id="50" presetID="55" presetClass="entr" presetSubtype="0" fill="hold" grpId="0" nodeType="withEffect">
                                  <p:stCondLst>
                                    <p:cond delay="1300"/>
                                  </p:stCondLst>
                                  <p:childTnLst>
                                    <p:set>
                                      <p:cBhvr>
                                        <p:cTn id="51" dur="1" fill="hold">
                                          <p:stCondLst>
                                            <p:cond delay="0"/>
                                          </p:stCondLst>
                                        </p:cTn>
                                        <p:tgtEl>
                                          <p:spTgt spid="24"/>
                                        </p:tgtEl>
                                        <p:attrNameLst>
                                          <p:attrName>style.visibility</p:attrName>
                                        </p:attrNameLst>
                                      </p:cBhvr>
                                      <p:to>
                                        <p:strVal val="visible"/>
                                      </p:to>
                                    </p:set>
                                    <p:anim calcmode="lin" valueType="num">
                                      <p:cBhvr>
                                        <p:cTn id="52" dur="500" fill="hold"/>
                                        <p:tgtEl>
                                          <p:spTgt spid="24"/>
                                        </p:tgtEl>
                                        <p:attrNameLst>
                                          <p:attrName>ppt_w</p:attrName>
                                        </p:attrNameLst>
                                      </p:cBhvr>
                                      <p:tavLst>
                                        <p:tav tm="0">
                                          <p:val>
                                            <p:strVal val="#ppt_w*0.70"/>
                                          </p:val>
                                        </p:tav>
                                        <p:tav tm="100000">
                                          <p:val>
                                            <p:strVal val="#ppt_w"/>
                                          </p:val>
                                        </p:tav>
                                      </p:tavLst>
                                    </p:anim>
                                    <p:anim calcmode="lin" valueType="num">
                                      <p:cBhvr>
                                        <p:cTn id="53" dur="500" fill="hold"/>
                                        <p:tgtEl>
                                          <p:spTgt spid="24"/>
                                        </p:tgtEl>
                                        <p:attrNameLst>
                                          <p:attrName>ppt_h</p:attrName>
                                        </p:attrNameLst>
                                      </p:cBhvr>
                                      <p:tavLst>
                                        <p:tav tm="0">
                                          <p:val>
                                            <p:strVal val="#ppt_h"/>
                                          </p:val>
                                        </p:tav>
                                        <p:tav tm="100000">
                                          <p:val>
                                            <p:strVal val="#ppt_h"/>
                                          </p:val>
                                        </p:tav>
                                      </p:tavLst>
                                    </p:anim>
                                    <p:animEffect transition="in" filter="fade">
                                      <p:cBhvr>
                                        <p:cTn id="54" dur="500"/>
                                        <p:tgtEl>
                                          <p:spTgt spid="24"/>
                                        </p:tgtEl>
                                      </p:cBhvr>
                                    </p:animEffect>
                                  </p:childTnLst>
                                </p:cTn>
                              </p:par>
                              <p:par>
                                <p:cTn id="55" presetID="47" presetClass="entr" presetSubtype="0" fill="hold" grpId="0" nodeType="withEffect">
                                  <p:stCondLst>
                                    <p:cond delay="90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anim calcmode="lin" valueType="num">
                                      <p:cBhvr>
                                        <p:cTn id="58" dur="500" fill="hold"/>
                                        <p:tgtEl>
                                          <p:spTgt spid="12"/>
                                        </p:tgtEl>
                                        <p:attrNameLst>
                                          <p:attrName>ppt_x</p:attrName>
                                        </p:attrNameLst>
                                      </p:cBhvr>
                                      <p:tavLst>
                                        <p:tav tm="0">
                                          <p:val>
                                            <p:strVal val="#ppt_x"/>
                                          </p:val>
                                        </p:tav>
                                        <p:tav tm="100000">
                                          <p:val>
                                            <p:strVal val="#ppt_x"/>
                                          </p:val>
                                        </p:tav>
                                      </p:tavLst>
                                    </p:anim>
                                    <p:anim calcmode="lin" valueType="num">
                                      <p:cBhvr>
                                        <p:cTn id="59" dur="500" fill="hold"/>
                                        <p:tgtEl>
                                          <p:spTgt spid="12"/>
                                        </p:tgtEl>
                                        <p:attrNameLst>
                                          <p:attrName>ppt_y</p:attrName>
                                        </p:attrNameLst>
                                      </p:cBhvr>
                                      <p:tavLst>
                                        <p:tav tm="0">
                                          <p:val>
                                            <p:strVal val="#ppt_y-.1"/>
                                          </p:val>
                                        </p:tav>
                                        <p:tav tm="100000">
                                          <p:val>
                                            <p:strVal val="#ppt_y"/>
                                          </p:val>
                                        </p:tav>
                                      </p:tavLst>
                                    </p:anim>
                                  </p:childTnLst>
                                </p:cTn>
                              </p:par>
                              <p:par>
                                <p:cTn id="60" presetID="55" presetClass="entr" presetSubtype="0" fill="hold" grpId="0" nodeType="withEffect">
                                  <p:stCondLst>
                                    <p:cond delay="180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strVal val="#ppt_w*0.70"/>
                                          </p:val>
                                        </p:tav>
                                        <p:tav tm="100000">
                                          <p:val>
                                            <p:strVal val="#ppt_w"/>
                                          </p:val>
                                        </p:tav>
                                      </p:tavLst>
                                    </p:anim>
                                    <p:anim calcmode="lin" valueType="num">
                                      <p:cBhvr>
                                        <p:cTn id="63" dur="500" fill="hold"/>
                                        <p:tgtEl>
                                          <p:spTgt spid="13"/>
                                        </p:tgtEl>
                                        <p:attrNameLst>
                                          <p:attrName>ppt_h</p:attrName>
                                        </p:attrNameLst>
                                      </p:cBhvr>
                                      <p:tavLst>
                                        <p:tav tm="0">
                                          <p:val>
                                            <p:strVal val="#ppt_h"/>
                                          </p:val>
                                        </p:tav>
                                        <p:tav tm="100000">
                                          <p:val>
                                            <p:strVal val="#ppt_h"/>
                                          </p:val>
                                        </p:tav>
                                      </p:tavLst>
                                    </p:anim>
                                    <p:animEffect transition="in" filter="fade">
                                      <p:cBhvr>
                                        <p:cTn id="64" dur="500"/>
                                        <p:tgtEl>
                                          <p:spTgt spid="13"/>
                                        </p:tgtEl>
                                      </p:cBhvr>
                                    </p:animEffect>
                                  </p:childTnLst>
                                </p:cTn>
                              </p:par>
                              <p:par>
                                <p:cTn id="65" presetID="47" presetClass="entr" presetSubtype="0" fill="hold" grpId="0" nodeType="withEffect">
                                  <p:stCondLst>
                                    <p:cond delay="60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anim calcmode="lin" valueType="num">
                                      <p:cBhvr>
                                        <p:cTn id="68" dur="500" fill="hold"/>
                                        <p:tgtEl>
                                          <p:spTgt spid="11"/>
                                        </p:tgtEl>
                                        <p:attrNameLst>
                                          <p:attrName>ppt_x</p:attrName>
                                        </p:attrNameLst>
                                      </p:cBhvr>
                                      <p:tavLst>
                                        <p:tav tm="0">
                                          <p:val>
                                            <p:strVal val="#ppt_x"/>
                                          </p:val>
                                        </p:tav>
                                        <p:tav tm="100000">
                                          <p:val>
                                            <p:strVal val="#ppt_x"/>
                                          </p:val>
                                        </p:tav>
                                      </p:tavLst>
                                    </p:anim>
                                    <p:anim calcmode="lin" valueType="num">
                                      <p:cBhvr>
                                        <p:cTn id="69" dur="500" fill="hold"/>
                                        <p:tgtEl>
                                          <p:spTgt spid="11"/>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100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anim calcmode="lin" valueType="num">
                                      <p:cBhvr>
                                        <p:cTn id="73" dur="500" fill="hold"/>
                                        <p:tgtEl>
                                          <p:spTgt spid="19"/>
                                        </p:tgtEl>
                                        <p:attrNameLst>
                                          <p:attrName>ppt_x</p:attrName>
                                        </p:attrNameLst>
                                      </p:cBhvr>
                                      <p:tavLst>
                                        <p:tav tm="0">
                                          <p:val>
                                            <p:strVal val="#ppt_x"/>
                                          </p:val>
                                        </p:tav>
                                        <p:tav tm="100000">
                                          <p:val>
                                            <p:strVal val="#ppt_x"/>
                                          </p:val>
                                        </p:tav>
                                      </p:tavLst>
                                    </p:anim>
                                    <p:anim calcmode="lin" valueType="num">
                                      <p:cBhvr>
                                        <p:cTn id="74" dur="500" fill="hold"/>
                                        <p:tgtEl>
                                          <p:spTgt spid="19"/>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90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anim calcmode="lin" valueType="num">
                                      <p:cBhvr>
                                        <p:cTn id="78" dur="500" fill="hold"/>
                                        <p:tgtEl>
                                          <p:spTgt spid="14"/>
                                        </p:tgtEl>
                                        <p:attrNameLst>
                                          <p:attrName>ppt_x</p:attrName>
                                        </p:attrNameLst>
                                      </p:cBhvr>
                                      <p:tavLst>
                                        <p:tav tm="0">
                                          <p:val>
                                            <p:strVal val="#ppt_x"/>
                                          </p:val>
                                        </p:tav>
                                        <p:tav tm="100000">
                                          <p:val>
                                            <p:strVal val="#ppt_x"/>
                                          </p:val>
                                        </p:tav>
                                      </p:tavLst>
                                    </p:anim>
                                    <p:anim calcmode="lin" valueType="num">
                                      <p:cBhvr>
                                        <p:cTn id="79" dur="500" fill="hold"/>
                                        <p:tgtEl>
                                          <p:spTgt spid="14"/>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110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anim calcmode="lin" valueType="num">
                                      <p:cBhvr>
                                        <p:cTn id="83" dur="500" fill="hold"/>
                                        <p:tgtEl>
                                          <p:spTgt spid="25"/>
                                        </p:tgtEl>
                                        <p:attrNameLst>
                                          <p:attrName>ppt_x</p:attrName>
                                        </p:attrNameLst>
                                      </p:cBhvr>
                                      <p:tavLst>
                                        <p:tav tm="0">
                                          <p:val>
                                            <p:strVal val="#ppt_x"/>
                                          </p:val>
                                        </p:tav>
                                        <p:tav tm="100000">
                                          <p:val>
                                            <p:strVal val="#ppt_x"/>
                                          </p:val>
                                        </p:tav>
                                      </p:tavLst>
                                    </p:anim>
                                    <p:anim calcmode="lin" valueType="num">
                                      <p:cBhvr>
                                        <p:cTn id="84" dur="500" fill="hold"/>
                                        <p:tgtEl>
                                          <p:spTgt spid="25"/>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120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500"/>
                                        <p:tgtEl>
                                          <p:spTgt spid="26"/>
                                        </p:tgtEl>
                                      </p:cBhvr>
                                    </p:animEffect>
                                    <p:anim calcmode="lin" valueType="num">
                                      <p:cBhvr>
                                        <p:cTn id="88" dur="500" fill="hold"/>
                                        <p:tgtEl>
                                          <p:spTgt spid="26"/>
                                        </p:tgtEl>
                                        <p:attrNameLst>
                                          <p:attrName>ppt_x</p:attrName>
                                        </p:attrNameLst>
                                      </p:cBhvr>
                                      <p:tavLst>
                                        <p:tav tm="0">
                                          <p:val>
                                            <p:strVal val="#ppt_x"/>
                                          </p:val>
                                        </p:tav>
                                        <p:tav tm="100000">
                                          <p:val>
                                            <p:strVal val="#ppt_x"/>
                                          </p:val>
                                        </p:tav>
                                      </p:tavLst>
                                    </p:anim>
                                    <p:anim calcmode="lin" valueType="num">
                                      <p:cBhvr>
                                        <p:cTn id="89" dur="500" fill="hold"/>
                                        <p:tgtEl>
                                          <p:spTgt spid="26"/>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1100"/>
                                  </p:stCondLst>
                                  <p:childTnLst>
                                    <p:set>
                                      <p:cBhvr>
                                        <p:cTn id="91" dur="1" fill="hold">
                                          <p:stCondLst>
                                            <p:cond delay="0"/>
                                          </p:stCondLst>
                                        </p:cTn>
                                        <p:tgtEl>
                                          <p:spTgt spid="20"/>
                                        </p:tgtEl>
                                        <p:attrNameLst>
                                          <p:attrName>style.visibility</p:attrName>
                                        </p:attrNameLst>
                                      </p:cBhvr>
                                      <p:to>
                                        <p:strVal val="visible"/>
                                      </p:to>
                                    </p:set>
                                    <p:animEffect transition="in" filter="fade">
                                      <p:cBhvr>
                                        <p:cTn id="92" dur="500"/>
                                        <p:tgtEl>
                                          <p:spTgt spid="20"/>
                                        </p:tgtEl>
                                      </p:cBhvr>
                                    </p:animEffect>
                                    <p:anim calcmode="lin" valueType="num">
                                      <p:cBhvr>
                                        <p:cTn id="93" dur="500" fill="hold"/>
                                        <p:tgtEl>
                                          <p:spTgt spid="20"/>
                                        </p:tgtEl>
                                        <p:attrNameLst>
                                          <p:attrName>ppt_x</p:attrName>
                                        </p:attrNameLst>
                                      </p:cBhvr>
                                      <p:tavLst>
                                        <p:tav tm="0">
                                          <p:val>
                                            <p:strVal val="#ppt_x"/>
                                          </p:val>
                                        </p:tav>
                                        <p:tav tm="100000">
                                          <p:val>
                                            <p:strVal val="#ppt_x"/>
                                          </p:val>
                                        </p:tav>
                                      </p:tavLst>
                                    </p:anim>
                                    <p:anim calcmode="lin" valueType="num">
                                      <p:cBhvr>
                                        <p:cTn id="94" dur="500" fill="hold"/>
                                        <p:tgtEl>
                                          <p:spTgt spid="20"/>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100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500"/>
                                        <p:tgtEl>
                                          <p:spTgt spid="18"/>
                                        </p:tgtEl>
                                      </p:cBhvr>
                                    </p:animEffect>
                                    <p:anim calcmode="lin" valueType="num">
                                      <p:cBhvr>
                                        <p:cTn id="98" dur="500" fill="hold"/>
                                        <p:tgtEl>
                                          <p:spTgt spid="18"/>
                                        </p:tgtEl>
                                        <p:attrNameLst>
                                          <p:attrName>ppt_x</p:attrName>
                                        </p:attrNameLst>
                                      </p:cBhvr>
                                      <p:tavLst>
                                        <p:tav tm="0">
                                          <p:val>
                                            <p:strVal val="#ppt_x"/>
                                          </p:val>
                                        </p:tav>
                                        <p:tav tm="100000">
                                          <p:val>
                                            <p:strVal val="#ppt_x"/>
                                          </p:val>
                                        </p:tav>
                                      </p:tavLst>
                                    </p:anim>
                                    <p:anim calcmode="lin" valueType="num">
                                      <p:cBhvr>
                                        <p:cTn id="99" dur="500" fill="hold"/>
                                        <p:tgtEl>
                                          <p:spTgt spid="18"/>
                                        </p:tgtEl>
                                        <p:attrNameLst>
                                          <p:attrName>ppt_y</p:attrName>
                                        </p:attrNameLst>
                                      </p:cBhvr>
                                      <p:tavLst>
                                        <p:tav tm="0">
                                          <p:val>
                                            <p:strVal val="#ppt_y-.1"/>
                                          </p:val>
                                        </p:tav>
                                        <p:tav tm="100000">
                                          <p:val>
                                            <p:strVal val="#ppt_y"/>
                                          </p:val>
                                        </p:tav>
                                      </p:tavLst>
                                    </p:anim>
                                  </p:childTnLst>
                                </p:cTn>
                              </p:par>
                            </p:childTnLst>
                          </p:cTn>
                        </p:par>
                        <p:par>
                          <p:cTn id="100" fill="hold">
                            <p:stCondLst>
                              <p:cond delay="2300"/>
                            </p:stCondLst>
                            <p:childTnLst>
                              <p:par>
                                <p:cTn id="101" presetID="10" presetClass="entr" presetSubtype="0" fill="hold" grpId="0" nodeType="afterEffect">
                                  <p:stCondLst>
                                    <p:cond delay="0"/>
                                  </p:stCondLst>
                                  <p:childTnLst>
                                    <p:set>
                                      <p:cBhvr>
                                        <p:cTn id="102" dur="1" fill="hold">
                                          <p:stCondLst>
                                            <p:cond delay="0"/>
                                          </p:stCondLst>
                                        </p:cTn>
                                        <p:tgtEl>
                                          <p:spTgt spid="10"/>
                                        </p:tgtEl>
                                        <p:attrNameLst>
                                          <p:attrName>style.visibility</p:attrName>
                                        </p:attrNameLst>
                                      </p:cBhvr>
                                      <p:to>
                                        <p:strVal val="visible"/>
                                      </p:to>
                                    </p:set>
                                    <p:animEffect transition="in" filter="fade">
                                      <p:cBhvr>
                                        <p:cTn id="103" dur="500"/>
                                        <p:tgtEl>
                                          <p:spTgt spid="1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9"/>
                                        </p:tgtEl>
                                        <p:attrNameLst>
                                          <p:attrName>style.visibility</p:attrName>
                                        </p:attrNameLst>
                                      </p:cBhvr>
                                      <p:to>
                                        <p:strVal val="visible"/>
                                      </p:to>
                                    </p:set>
                                    <p:animEffect transition="in" filter="fade">
                                      <p:cBhvr>
                                        <p:cTn id="10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1" animBg="1"/>
      <p:bldP spid="8" grpId="1" animBg="1"/>
      <p:bldP spid="9" grpId="0"/>
      <p:bldP spid="10" grpId="0"/>
      <p:bldP spid="11" grpId="0" animBg="1"/>
      <p:bldP spid="12" grpId="0" animBg="1"/>
      <p:bldP spid="13" grpId="0" animBg="1"/>
      <p:bldP spid="14" grpId="0" animBg="1"/>
      <p:bldP spid="18" grpId="0" animBg="1"/>
      <p:bldP spid="19" grpId="0" animBg="1"/>
      <p:bldP spid="20" grpId="0" animBg="1"/>
      <p:bldP spid="23" grpId="0" animBg="1"/>
      <p:bldP spid="24" grpId="0" animBg="1"/>
      <p:bldP spid="25" grpId="0" animBg="1"/>
      <p:bldP spid="26" grpId="0" animBg="1"/>
      <p:bldP spid="30" grpId="0" animBg="1"/>
      <p:bldP spid="31" grpId="0" animBg="1"/>
      <p:bldP spid="32" grpId="0" animBg="1"/>
      <p:bldP spid="33" grpId="0" animBg="1"/>
      <p:bldP spid="34"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Interprozesskommunikation</a:t>
            </a:r>
            <a:endParaRPr lang="en-US" dirty="0"/>
          </a:p>
        </p:txBody>
      </p:sp>
      <p:sp>
        <p:nvSpPr>
          <p:cNvPr id="3" name="Content Placeholder 2"/>
          <p:cNvSpPr>
            <a:spLocks noGrp="1"/>
          </p:cNvSpPr>
          <p:nvPr>
            <p:ph sz="quarter" idx="15"/>
          </p:nvPr>
        </p:nvSpPr>
        <p:spPr>
          <a:xfrm>
            <a:off x="274638" y="1668463"/>
            <a:ext cx="11875040" cy="3124200"/>
          </a:xfrm>
        </p:spPr>
        <p:txBody>
          <a:bodyPr/>
          <a:lstStyle/>
          <a:p>
            <a:r>
              <a:rPr lang="en-US" dirty="0" smtClean="0"/>
              <a:t>Apps </a:t>
            </a:r>
            <a:r>
              <a:rPr lang="en-US" dirty="0" err="1" smtClean="0"/>
              <a:t>sollen</a:t>
            </a:r>
            <a:r>
              <a:rPr lang="en-US" dirty="0" smtClean="0"/>
              <a:t> </a:t>
            </a:r>
            <a:r>
              <a:rPr lang="en-US" dirty="0" err="1" smtClean="0"/>
              <a:t>mit</a:t>
            </a:r>
            <a:r>
              <a:rPr lang="en-US" dirty="0" smtClean="0"/>
              <a:t> Garment OS </a:t>
            </a:r>
            <a:r>
              <a:rPr lang="en-US" dirty="0" err="1" smtClean="0"/>
              <a:t>kommunizieren</a:t>
            </a:r>
            <a:r>
              <a:rPr lang="en-US" dirty="0" smtClean="0"/>
              <a:t> </a:t>
            </a:r>
            <a:r>
              <a:rPr lang="de-DE" dirty="0" smtClean="0"/>
              <a:t>können</a:t>
            </a:r>
          </a:p>
          <a:p>
            <a:pPr lvl="1"/>
            <a:r>
              <a:rPr lang="de-DE" dirty="0" smtClean="0"/>
              <a:t>Direkter Speicherzugriff aus Sicherheitsgründen untersagt!</a:t>
            </a:r>
            <a:endParaRPr lang="en-US" dirty="0" smtClean="0"/>
          </a:p>
          <a:p>
            <a:pPr lvl="1"/>
            <a:r>
              <a:rPr lang="de-DE" dirty="0" smtClean="0"/>
              <a:t>Daher: Android Interface Definition Language</a:t>
            </a:r>
          </a:p>
          <a:p>
            <a:pPr lvl="2"/>
            <a:r>
              <a:rPr lang="de-DE" dirty="0" smtClean="0"/>
              <a:t>Abstraktion des im Android Kernel implementierten Binder Kon</a:t>
            </a:r>
            <a:r>
              <a:rPr lang="en-US" dirty="0" err="1" smtClean="0"/>
              <a:t>zepts</a:t>
            </a:r>
            <a:endParaRPr lang="en-US" dirty="0" smtClean="0"/>
          </a:p>
          <a:p>
            <a:pPr lvl="2"/>
            <a:r>
              <a:rPr lang="en-US" dirty="0" err="1" smtClean="0"/>
              <a:t>Funktionales</a:t>
            </a:r>
            <a:r>
              <a:rPr lang="en-US" dirty="0" smtClean="0"/>
              <a:t> Interface (</a:t>
            </a:r>
            <a:r>
              <a:rPr lang="en-US" dirty="0" err="1" smtClean="0"/>
              <a:t>Unterst</a:t>
            </a:r>
            <a:r>
              <a:rPr lang="de-DE" dirty="0" smtClean="0"/>
              <a:t>üt</a:t>
            </a:r>
            <a:r>
              <a:rPr lang="en-US" dirty="0" err="1" smtClean="0"/>
              <a:t>zung</a:t>
            </a:r>
            <a:r>
              <a:rPr lang="en-US" dirty="0" smtClean="0"/>
              <a:t> </a:t>
            </a:r>
            <a:r>
              <a:rPr lang="de-DE" dirty="0" smtClean="0"/>
              <a:t>fü</a:t>
            </a:r>
            <a:r>
              <a:rPr lang="en-US" dirty="0" smtClean="0"/>
              <a:t>r primitive </a:t>
            </a:r>
            <a:r>
              <a:rPr lang="en-US" dirty="0" err="1" smtClean="0"/>
              <a:t>Datentypen</a:t>
            </a:r>
            <a:r>
              <a:rPr lang="en-US" dirty="0" smtClean="0"/>
              <a:t>)</a:t>
            </a:r>
          </a:p>
          <a:p>
            <a:pPr lvl="2"/>
            <a:r>
              <a:rPr lang="en-US" dirty="0" err="1" smtClean="0"/>
              <a:t>Eigene</a:t>
            </a:r>
            <a:r>
              <a:rPr lang="en-US" dirty="0" smtClean="0"/>
              <a:t> </a:t>
            </a:r>
            <a:r>
              <a:rPr lang="en-US" dirty="0" err="1" smtClean="0"/>
              <a:t>Objekte</a:t>
            </a:r>
            <a:r>
              <a:rPr lang="en-US" dirty="0" smtClean="0"/>
              <a:t> </a:t>
            </a:r>
            <a:r>
              <a:rPr lang="de-DE" dirty="0" smtClean="0"/>
              <a:t>müssen in primitive Datentypen zerlegt übertragen werden</a:t>
            </a:r>
            <a:endParaRPr lang="en-US" dirty="0"/>
          </a:p>
        </p:txBody>
      </p:sp>
      <p:sp>
        <p:nvSpPr>
          <p:cNvPr id="4" name="Date Placeholder 3"/>
          <p:cNvSpPr>
            <a:spLocks noGrp="1"/>
          </p:cNvSpPr>
          <p:nvPr>
            <p:ph type="dt" sz="half" idx="2"/>
          </p:nvPr>
        </p:nvSpPr>
        <p:spPr/>
        <p:txBody>
          <a:bodyPr/>
          <a:lstStyle/>
          <a:p>
            <a:fld id="{262E0384-A3B5-435E-8EC8-B082DFF8A029}" type="datetime1">
              <a:rPr lang="en-US" smtClean="0"/>
              <a:t>4/15/2015</a:t>
            </a:fld>
            <a:endParaRPr lang="en-US"/>
          </a:p>
        </p:txBody>
      </p:sp>
      <p:sp>
        <p:nvSpPr>
          <p:cNvPr id="5" name="Slide Number Placeholder 4"/>
          <p:cNvSpPr>
            <a:spLocks noGrp="1"/>
          </p:cNvSpPr>
          <p:nvPr>
            <p:ph type="sldNum" sz="quarter" idx="4"/>
          </p:nvPr>
        </p:nvSpPr>
        <p:spPr/>
        <p:txBody>
          <a:bodyPr/>
          <a:lstStyle/>
          <a:p>
            <a:fld id="{860CA8AD-EDD7-4639-9B75-4CED81BEA940}" type="slidenum">
              <a:rPr lang="en-US" smtClean="0"/>
              <a:pPr/>
              <a:t>9</a:t>
            </a:fld>
            <a:endParaRPr lang="en-US"/>
          </a:p>
        </p:txBody>
      </p:sp>
      <p:sp>
        <p:nvSpPr>
          <p:cNvPr id="7" name="Rectangle 6"/>
          <p:cNvSpPr/>
          <p:nvPr/>
        </p:nvSpPr>
        <p:spPr bwMode="auto">
          <a:xfrm>
            <a:off x="1996729" y="5101716"/>
            <a:ext cx="3383312" cy="93107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370637" y="5101716"/>
            <a:ext cx="3383312" cy="93107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0" name="Left-Right Arrow 9"/>
          <p:cNvSpPr/>
          <p:nvPr/>
        </p:nvSpPr>
        <p:spPr bwMode="auto">
          <a:xfrm>
            <a:off x="5418139" y="5254117"/>
            <a:ext cx="914400" cy="685799"/>
          </a:xfrm>
          <a:prstGeom prst="leftRightArrow">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2050085" y="6032794"/>
            <a:ext cx="3276600" cy="461665"/>
          </a:xfrm>
          <a:prstGeom prst="rect">
            <a:avLst/>
          </a:prstGeom>
          <a:noFill/>
        </p:spPr>
        <p:txBody>
          <a:bodyPr wrap="square" rtlCol="0">
            <a:spAutoFit/>
          </a:bodyPr>
          <a:lstStyle/>
          <a:p>
            <a:pPr algn="ctr"/>
            <a:r>
              <a:rPr lang="en-US" sz="2400" dirty="0" smtClean="0">
                <a:gradFill>
                  <a:gsLst>
                    <a:gs pos="0">
                      <a:schemeClr val="tx1">
                        <a:lumMod val="75000"/>
                        <a:lumOff val="25000"/>
                      </a:schemeClr>
                    </a:gs>
                    <a:gs pos="100000">
                      <a:schemeClr val="tx1">
                        <a:lumMod val="75000"/>
                        <a:lumOff val="25000"/>
                      </a:schemeClr>
                    </a:gs>
                  </a:gsLst>
                  <a:lin ang="5400000" scaled="0"/>
                </a:gradFill>
              </a:rPr>
              <a:t>Activity</a:t>
            </a:r>
          </a:p>
        </p:txBody>
      </p:sp>
      <p:sp>
        <p:nvSpPr>
          <p:cNvPr id="12" name="TextBox 11"/>
          <p:cNvSpPr txBox="1"/>
          <p:nvPr/>
        </p:nvSpPr>
        <p:spPr>
          <a:xfrm>
            <a:off x="6423993" y="6032793"/>
            <a:ext cx="3276600" cy="461665"/>
          </a:xfrm>
          <a:prstGeom prst="rect">
            <a:avLst/>
          </a:prstGeom>
          <a:noFill/>
        </p:spPr>
        <p:txBody>
          <a:bodyPr wrap="square" rtlCol="0">
            <a:spAutoFit/>
          </a:bodyPr>
          <a:lstStyle/>
          <a:p>
            <a:pPr algn="ctr"/>
            <a:r>
              <a:rPr lang="en-US" sz="2400" dirty="0" smtClean="0">
                <a:gradFill>
                  <a:gsLst>
                    <a:gs pos="0">
                      <a:schemeClr val="tx1">
                        <a:lumMod val="75000"/>
                        <a:lumOff val="25000"/>
                      </a:schemeClr>
                    </a:gs>
                    <a:gs pos="100000">
                      <a:schemeClr val="tx1">
                        <a:lumMod val="75000"/>
                        <a:lumOff val="25000"/>
                      </a:schemeClr>
                    </a:gs>
                  </a:gsLst>
                  <a:lin ang="5400000" scaled="0"/>
                </a:gradFill>
              </a:rPr>
              <a:t>Service</a:t>
            </a:r>
          </a:p>
        </p:txBody>
      </p:sp>
      <p:sp>
        <p:nvSpPr>
          <p:cNvPr id="13" name="TextBox 12"/>
          <p:cNvSpPr txBox="1"/>
          <p:nvPr/>
        </p:nvSpPr>
        <p:spPr>
          <a:xfrm>
            <a:off x="4237039" y="5352744"/>
            <a:ext cx="3276600" cy="461665"/>
          </a:xfrm>
          <a:prstGeom prst="rect">
            <a:avLst/>
          </a:prstGeom>
          <a:noFill/>
        </p:spPr>
        <p:txBody>
          <a:bodyPr wrap="square" rtlCol="0">
            <a:spAutoFit/>
          </a:bodyPr>
          <a:lstStyle/>
          <a:p>
            <a:pPr algn="ctr"/>
            <a:r>
              <a:rPr lang="en-US" sz="2400" dirty="0" smtClean="0">
                <a:solidFill>
                  <a:schemeClr val="bg1"/>
                </a:solidFill>
              </a:rPr>
              <a:t>AIDL</a:t>
            </a:r>
          </a:p>
        </p:txBody>
      </p:sp>
      <p:sp>
        <p:nvSpPr>
          <p:cNvPr id="15" name="Rectangle 14"/>
          <p:cNvSpPr/>
          <p:nvPr/>
        </p:nvSpPr>
        <p:spPr bwMode="auto">
          <a:xfrm>
            <a:off x="3848102" y="5324050"/>
            <a:ext cx="1531939" cy="47546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2400" spc="-102" dirty="0" smtClean="0">
                <a:gradFill>
                  <a:gsLst>
                    <a:gs pos="0">
                      <a:srgbClr val="FFFFFF"/>
                    </a:gs>
                    <a:gs pos="100000">
                      <a:srgbClr val="FFFFFF"/>
                    </a:gs>
                  </a:gsLst>
                  <a:lin ang="5400000" scaled="0"/>
                </a:gradFill>
                <a:ea typeface="Segoe UI" pitchFamily="34" charset="0"/>
                <a:cs typeface="Segoe UI" pitchFamily="34" charset="0"/>
              </a:rPr>
              <a:t>Handle</a:t>
            </a:r>
            <a:endParaRPr lang="en-US" sz="24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6370637" y="5338941"/>
            <a:ext cx="1531939" cy="47546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2400" spc="-102" dirty="0" smtClean="0">
                <a:gradFill>
                  <a:gsLst>
                    <a:gs pos="0">
                      <a:srgbClr val="FFFFFF"/>
                    </a:gs>
                    <a:gs pos="100000">
                      <a:srgbClr val="FFFFFF"/>
                    </a:gs>
                  </a:gsLst>
                  <a:lin ang="5400000" scaled="0"/>
                </a:gradFill>
                <a:ea typeface="Segoe UI" pitchFamily="34" charset="0"/>
                <a:cs typeface="Segoe UI" pitchFamily="34" charset="0"/>
              </a:rPr>
              <a:t>Binder</a:t>
            </a:r>
            <a:endParaRPr lang="en-US" sz="2400" spc="-10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166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1"/>
                                          </p:val>
                                        </p:tav>
                                        <p:tav tm="100000">
                                          <p:val>
                                            <p:strVal val="#ppt_y"/>
                                          </p:val>
                                        </p:tav>
                                      </p:tavLst>
                                    </p:anim>
                                  </p:childTnLst>
                                </p:cTn>
                              </p:par>
                              <p:par>
                                <p:cTn id="16" presetID="55" presetClass="entr" presetSubtype="0" fill="hold" grpId="0" nodeType="withEffect">
                                  <p:stCondLst>
                                    <p:cond delay="180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strVal val="#ppt_w*0.70"/>
                                          </p:val>
                                        </p:tav>
                                        <p:tav tm="100000">
                                          <p:val>
                                            <p:strVal val="#ppt_w"/>
                                          </p:val>
                                        </p:tav>
                                      </p:tavLst>
                                    </p:anim>
                                    <p:anim calcmode="lin" valueType="num">
                                      <p:cBhvr>
                                        <p:cTn id="19" dur="500" fill="hold"/>
                                        <p:tgtEl>
                                          <p:spTgt spid="10"/>
                                        </p:tgtEl>
                                        <p:attrNameLst>
                                          <p:attrName>ppt_h</p:attrName>
                                        </p:attrNameLst>
                                      </p:cBhvr>
                                      <p:tavLst>
                                        <p:tav tm="0">
                                          <p:val>
                                            <p:strVal val="#ppt_h"/>
                                          </p:val>
                                        </p:tav>
                                        <p:tav tm="100000">
                                          <p:val>
                                            <p:strVal val="#ppt_h"/>
                                          </p:val>
                                        </p:tav>
                                      </p:tavLst>
                                    </p:anim>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47" presetClass="entr" presetSubtype="0" fill="hold" grpId="0" nodeType="withEffect">
                                  <p:stCondLst>
                                    <p:cond delay="7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7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anim calcmode="lin" valueType="num">
                                      <p:cBhvr>
                                        <p:cTn id="38" dur="500" fill="hold"/>
                                        <p:tgtEl>
                                          <p:spTgt spid="16"/>
                                        </p:tgtEl>
                                        <p:attrNameLst>
                                          <p:attrName>ppt_x</p:attrName>
                                        </p:attrNameLst>
                                      </p:cBhvr>
                                      <p:tavLst>
                                        <p:tav tm="0">
                                          <p:val>
                                            <p:strVal val="#ppt_x"/>
                                          </p:val>
                                        </p:tav>
                                        <p:tav tm="100000">
                                          <p:val>
                                            <p:strVal val="#ppt_x"/>
                                          </p:val>
                                        </p:tav>
                                      </p:tavLst>
                                    </p:anim>
                                    <p:anim calcmode="lin" valueType="num">
                                      <p:cBhvr>
                                        <p:cTn id="3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p:bldP spid="12" grpId="0"/>
      <p:bldP spid="13" grpId="0"/>
      <p:bldP spid="15" grpId="0" animBg="1"/>
      <p:bldP spid="16" grpId="0" animBg="1"/>
    </p:bldLst>
  </p:timing>
</p:sld>
</file>

<file path=ppt/theme/theme1.xml><?xml version="1.0" encoding="utf-8"?>
<a:theme xmlns:a="http://schemas.openxmlformats.org/drawingml/2006/main" name="Templa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Presentation2" id="{EDA29936-A025-40D4-ACF1-D3439BF362C4}" vid="{C0A284D5-5E63-4932-908B-AF95DB49F3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2013-06-28T07:00:00+00:00</Event_x0020_End_x0020_Date>
    <Event_x0020_Start_x0020_Date xmlns="2295e2e7-0eeb-498e-8716-217bb2ee6ee3">2013-06-26T07:00:00+00:00</Event_x0020_Start_x0020_Dat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2013-06-26T00:00:00-07:00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Event_x0020_VenueTaxHTField0>
    <TaxCatchAll xmlns="230e9df3-be65-4c73-a93b-d1236ebd677e">
      <Value>497</Value>
      <Value>605</Value>
    </TaxCatchAll>
    <AudienceTaxHTField0 xmlns="8b529f77-48ab-4581-b468-93f09345b8aa">
      <Terms xmlns="http://schemas.microsoft.com/office/infopath/2007/PartnerControls"/>
    </AudienceTaxHT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89fe5faf2f25a24617a4f509b32cc989">
  <xsd:schema xmlns:xsd="http://www.w3.org/2001/XMLSchema" xmlns:xs="http://www.w3.org/2001/XMLSchema" xmlns:p="http://schemas.microsoft.com/office/2006/metadata/properties" xmlns:ns2="2295e2e7-0eeb-498e-8716-217bb2ee6ee3" xmlns:ns3="230e9df3-be65-4c73-a93b-d1236ebd677e" xmlns:ns4="8b529f77-48ab-4581-b468-93f09345b8aa" targetNamespace="http://schemas.microsoft.com/office/2006/metadata/properties" ma:root="true" ma:fieldsID="dfcb5511298a0ed35e170e5fd997f4f9" ns2:_="" ns3:_="" ns4:_="">
    <xsd:import namespace="2295e2e7-0eeb-498e-8716-217bb2ee6ee3"/>
    <xsd:import namespace="230e9df3-be65-4c73-a93b-d1236ebd677e"/>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3:TaxCatchAll" minOccurs="0"/>
                <xsd:element ref="ns2:ProductTaxHTField0" minOccurs="0"/>
                <xsd:element ref="ns3:TaxCatchAllLabel" minOccurs="0"/>
                <xsd:element ref="ns2:CampaignTaxHTField0" minOccurs="0"/>
                <xsd:element ref="ns2:TrackTaxHTField0" minOccurs="0"/>
                <xsd:element ref="ns2:Event_x0020_VenueTaxHTField0" minOccurs="0"/>
                <xsd:element ref="ns4: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nillable="true" ma:taxonomy="true" ma:internalName="Event1TaxHTField0" ma:taxonomyFieldName="Event1" ma:displayName="Event Name" ma:readOnly="fals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230e9df3-be65-4c73-a93b-d1236ebd677e"/>
    <ds:schemaRef ds:uri="http://schemas.microsoft.com/office/infopath/2007/PartnerControls"/>
    <ds:schemaRef ds:uri="http://purl.org/dc/elements/1.1/"/>
    <ds:schemaRef ds:uri="http://schemas.microsoft.com/office/2006/metadata/properties"/>
    <ds:schemaRef ds:uri="8b529f77-48ab-4581-b468-93f09345b8aa"/>
    <ds:schemaRef ds:uri="2295e2e7-0eeb-498e-8716-217bb2ee6ee3"/>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B689815-4B65-4FA2-B74B-E9A4DF6AE7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230e9df3-be65-4c73-a93b-d1236ebd677e"/>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3976</Words>
  <Application>Microsoft Office PowerPoint</Application>
  <PresentationFormat>Custom</PresentationFormat>
  <Paragraphs>399</Paragraphs>
  <Slides>38</Slides>
  <Notes>14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Bangla MN</vt:lpstr>
      <vt:lpstr>Calibri</vt:lpstr>
      <vt:lpstr>Courier New</vt:lpstr>
      <vt:lpstr>Segoe UI</vt:lpstr>
      <vt:lpstr>Segoe UI (Textkörper)</vt:lpstr>
      <vt:lpstr>Segoe UI Light</vt:lpstr>
      <vt:lpstr>Wingdings</vt:lpstr>
      <vt:lpstr>Template</vt:lpstr>
      <vt:lpstr>Studienprojekt Garment OS API for Smart Garment</vt:lpstr>
      <vt:lpstr>Garment OS Team</vt:lpstr>
      <vt:lpstr>Motivation</vt:lpstr>
      <vt:lpstr>Ablauf</vt:lpstr>
      <vt:lpstr>Aufgabenstellung</vt:lpstr>
      <vt:lpstr>Aufgabenstellung</vt:lpstr>
      <vt:lpstr>Ablauf</vt:lpstr>
      <vt:lpstr>Garment OS Architektur</vt:lpstr>
      <vt:lpstr>Interprozesskommunikation</vt:lpstr>
      <vt:lpstr>Planung des SDK</vt:lpstr>
      <vt:lpstr>“C”-Style Objektorientierung</vt:lpstr>
      <vt:lpstr>Objektorientierte Interprozesskommunikation</vt:lpstr>
      <vt:lpstr>Objektorientierte Interprozesskommunikation</vt:lpstr>
      <vt:lpstr>Privacy System</vt:lpstr>
      <vt:lpstr>SDK – Funktionsaufruf </vt:lpstr>
      <vt:lpstr>Speicher- und Verschlüsselungsmodul</vt:lpstr>
      <vt:lpstr>Speicher- und Verschlüsselungsmodul</vt:lpstr>
      <vt:lpstr>Treibermodul</vt:lpstr>
      <vt:lpstr>Sensor-/ Treibermodul</vt:lpstr>
      <vt:lpstr>Activity Recognition Modul</vt:lpstr>
      <vt:lpstr>Activity Recognition Modul</vt:lpstr>
      <vt:lpstr>Sensor Bluetooth Modul</vt:lpstr>
      <vt:lpstr>Entwicklungsmodul</vt:lpstr>
      <vt:lpstr>Eclipse UI-Widgets</vt:lpstr>
      <vt:lpstr>Settings App</vt:lpstr>
      <vt:lpstr>Ablauf</vt:lpstr>
      <vt:lpstr>Settings-App Benutzeroberfläche</vt:lpstr>
      <vt:lpstr>Sensoreinstellungen</vt:lpstr>
      <vt:lpstr>Sensordetails</vt:lpstr>
      <vt:lpstr>Live-Graph</vt:lpstr>
      <vt:lpstr>Activity Recognition</vt:lpstr>
      <vt:lpstr>Privacy System</vt:lpstr>
      <vt:lpstr>Speichereinstellungen</vt:lpstr>
      <vt:lpstr>Ablauf</vt:lpstr>
      <vt:lpstr>Entwicklung – Fakten</vt:lpstr>
      <vt:lpstr>Verwendete Werkzeuge</vt:lpstr>
      <vt:lpstr>Garment OS Team</vt:lpstr>
      <vt:lpstr>Ablauf</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Oliver Röhrdanz</dc:creator>
  <cp:lastModifiedBy>Oliver Röhrdanz</cp:lastModifiedBy>
  <cp:revision>230</cp:revision>
  <dcterms:created xsi:type="dcterms:W3CDTF">2014-10-19T00:50:50Z</dcterms:created>
  <dcterms:modified xsi:type="dcterms:W3CDTF">2015-04-15T12:43:22Z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605;#BUILD|58542b36-5bf5-46a6-a53f-a41fb7a73785</vt:lpwstr>
  </property>
  <property fmtid="{D5CDD505-2E9C-101B-9397-08002B2CF9AE}" pid="5" name="Audience">
    <vt:lpwstr/>
  </property>
  <property fmtid="{D5CDD505-2E9C-101B-9397-08002B2CF9AE}" pid="6" name="Event Location">
    <vt:lpwstr>497;#San Francisco|84dfcb53-432b-499d-8965-93d483d36b4a</vt:lpwstr>
  </property>
  <property fmtid="{D5CDD505-2E9C-101B-9397-08002B2CF9AE}" pid="7" name="Campaign">
    <vt:lpwstr/>
  </property>
  <property fmtid="{D5CDD505-2E9C-101B-9397-08002B2CF9AE}" pid="8" name="Event Venue">
    <vt:lpwstr/>
  </property>
  <property fmtid="{D5CDD505-2E9C-101B-9397-08002B2CF9AE}" pid="9" name="Track">
    <vt:lpwstr/>
  </property>
</Properties>
</file>